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35" r:id="rId3"/>
    <p:sldId id="347" r:id="rId4"/>
    <p:sldId id="348" r:id="rId5"/>
    <p:sldId id="336" r:id="rId6"/>
    <p:sldId id="349" r:id="rId7"/>
    <p:sldId id="323" r:id="rId8"/>
    <p:sldId id="324" r:id="rId9"/>
    <p:sldId id="325" r:id="rId10"/>
    <p:sldId id="271" r:id="rId11"/>
    <p:sldId id="293" r:id="rId12"/>
    <p:sldId id="306" r:id="rId13"/>
    <p:sldId id="322" r:id="rId14"/>
    <p:sldId id="326" r:id="rId15"/>
    <p:sldId id="276" r:id="rId16"/>
    <p:sldId id="344" r:id="rId17"/>
    <p:sldId id="310" r:id="rId18"/>
    <p:sldId id="311" r:id="rId19"/>
    <p:sldId id="327" r:id="rId20"/>
    <p:sldId id="321" r:id="rId21"/>
    <p:sldId id="342" r:id="rId22"/>
    <p:sldId id="343" r:id="rId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7931A"/>
    <a:srgbClr val="F84836"/>
    <a:srgbClr val="1EA185"/>
    <a:srgbClr val="575757"/>
    <a:srgbClr val="183457"/>
    <a:srgbClr val="FFFFFF"/>
    <a:srgbClr val="97A4B4"/>
    <a:srgbClr val="9BBB5C"/>
    <a:srgbClr val="9E60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5231" autoAdjust="0"/>
  </p:normalViewPr>
  <p:slideViewPr>
    <p:cSldViewPr snapToGrid="0">
      <p:cViewPr varScale="1">
        <p:scale>
          <a:sx n="74" d="100"/>
          <a:sy n="74" d="100"/>
        </p:scale>
        <p:origin x="1469" y="37"/>
      </p:cViewPr>
      <p:guideLst/>
    </p:cSldViewPr>
  </p:slideViewPr>
  <p:notesTextViewPr>
    <p:cViewPr>
      <p:scale>
        <a:sx n="1" d="1"/>
        <a:sy n="1" d="1"/>
      </p:scale>
      <p:origin x="0" y="-11"/>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429CBD1-7DE2-452D-A81C-7ED9EA4E0AD3}" type="datetimeFigureOut">
              <a:rPr lang="en-US" smtClean="0"/>
              <a:t>11/8/2017</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AFFB7B3-A7C1-4B78-91E8-8C25CF3B30BB}" type="slidenum">
              <a:rPr lang="en-US" smtClean="0"/>
              <a:t>‹#›</a:t>
            </a:fld>
            <a:endParaRPr lang="en-US"/>
          </a:p>
        </p:txBody>
      </p:sp>
    </p:spTree>
    <p:extLst>
      <p:ext uri="{BB962C8B-B14F-4D97-AF65-F5344CB8AC3E}">
        <p14:creationId xmlns:p14="http://schemas.microsoft.com/office/powerpoint/2010/main" val="285564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FFB7B3-A7C1-4B78-91E8-8C25CF3B30BB}" type="slidenum">
              <a:rPr lang="en-US" smtClean="0"/>
              <a:t>1</a:t>
            </a:fld>
            <a:endParaRPr lang="en-US"/>
          </a:p>
        </p:txBody>
      </p:sp>
    </p:spTree>
    <p:extLst>
      <p:ext uri="{BB962C8B-B14F-4D97-AF65-F5344CB8AC3E}">
        <p14:creationId xmlns:p14="http://schemas.microsoft.com/office/powerpoint/2010/main" val="2818172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Monero is different from a mixing service. It uses three technologies and a work-in-progress fourth technology to provide trustless privacy for all transactions.</a:t>
            </a:r>
            <a:r>
              <a:rPr lang="en-US" baseline="0" dirty="0"/>
              <a:t> These technologies work together to protect different parts of a transaction. The sender is hidden with ring signatures. The amount is hidden with ring confidential transactions, or </a:t>
            </a:r>
            <a:r>
              <a:rPr lang="en-US" baseline="0" dirty="0" err="1"/>
              <a:t>RingCT</a:t>
            </a:r>
            <a:r>
              <a:rPr lang="en-US" baseline="0" dirty="0"/>
              <a:t>. The transaction broadcast is not currently hidden without extra steps, but Monero is working on </a:t>
            </a:r>
            <a:r>
              <a:rPr lang="en-US" baseline="0" dirty="0" err="1"/>
              <a:t>Kovri</a:t>
            </a:r>
            <a:r>
              <a:rPr lang="en-US" baseline="0" dirty="0"/>
              <a:t>, an I2P router, to hide this with no additional effort. The receiver is hidden with stealth addresses. All of these technologies will be addressed in this presentation.</a:t>
            </a:r>
            <a:endParaRPr lang="en-US" dirty="0"/>
          </a:p>
        </p:txBody>
      </p:sp>
      <p:sp>
        <p:nvSpPr>
          <p:cNvPr id="4" name="Slide Number Placeholder 3"/>
          <p:cNvSpPr>
            <a:spLocks noGrp="1"/>
          </p:cNvSpPr>
          <p:nvPr>
            <p:ph type="sldNum" sz="quarter" idx="10"/>
          </p:nvPr>
        </p:nvSpPr>
        <p:spPr/>
        <p:txBody>
          <a:bodyPr/>
          <a:lstStyle/>
          <a:p>
            <a:fld id="{CAFFB7B3-A7C1-4B78-91E8-8C25CF3B30BB}" type="slidenum">
              <a:rPr lang="en-US" smtClean="0"/>
              <a:t>10</a:t>
            </a:fld>
            <a:endParaRPr lang="en-US"/>
          </a:p>
        </p:txBody>
      </p:sp>
    </p:spTree>
    <p:extLst>
      <p:ext uri="{BB962C8B-B14F-4D97-AF65-F5344CB8AC3E}">
        <p14:creationId xmlns:p14="http://schemas.microsoft.com/office/powerpoint/2010/main" val="1226102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imagining</a:t>
            </a:r>
            <a:r>
              <a:rPr lang="en-US" baseline="0" dirty="0"/>
              <a:t> the entire money supply of Euros or Dollars, all in one place. This supply is divided into different notes or bills of a certain value (10, 20, 50. </a:t>
            </a:r>
            <a:r>
              <a:rPr lang="en-US" baseline="0" dirty="0" err="1"/>
              <a:t>etc</a:t>
            </a:r>
            <a:r>
              <a:rPr lang="en-US" baseline="0" dirty="0"/>
              <a:t>). Monero is basically the same. The whole Monero money supply is contained in different outputs, each with a certain amount of Monero. One could be 0.01 XMR, and another could be 1000 XMR. Now imagine this red highlighted one is an output that you control. You have the ability to spend it, and it’s as if you had physical money in your wallet. When you make a Monero transaction, you want to hide what the origin of the funds are, since Monero tries to prevent the blacklisting of certain coins. Your wallet software will select other inputs from those available. These will be controlled by other people. You will appear to spend these amounts, along with your own, even without communicating with the real owner. Thus, by making it seem as if your red input is spent along with the other blue ones highlighted here, no one but you (the sender) knows what the origin of the money is.</a:t>
            </a:r>
            <a:endParaRPr lang="en-US" dirty="0"/>
          </a:p>
        </p:txBody>
      </p:sp>
      <p:sp>
        <p:nvSpPr>
          <p:cNvPr id="4" name="Slide Number Placeholder 3"/>
          <p:cNvSpPr>
            <a:spLocks noGrp="1"/>
          </p:cNvSpPr>
          <p:nvPr>
            <p:ph type="sldNum" sz="quarter" idx="10"/>
          </p:nvPr>
        </p:nvSpPr>
        <p:spPr/>
        <p:txBody>
          <a:bodyPr/>
          <a:lstStyle/>
          <a:p>
            <a:fld id="{CAFFB7B3-A7C1-4B78-91E8-8C25CF3B30BB}" type="slidenum">
              <a:rPr lang="en-US" smtClean="0"/>
              <a:t>11</a:t>
            </a:fld>
            <a:endParaRPr lang="en-US"/>
          </a:p>
        </p:txBody>
      </p:sp>
    </p:spTree>
    <p:extLst>
      <p:ext uri="{BB962C8B-B14F-4D97-AF65-F5344CB8AC3E}">
        <p14:creationId xmlns:p14="http://schemas.microsoft.com/office/powerpoint/2010/main" val="1373860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ring</a:t>
            </a:r>
            <a:r>
              <a:rPr lang="en-US" baseline="0" dirty="0"/>
              <a:t> signature is just the process of taking your red (real) input, the blue ones (decoys), and making it seem as if they are all spent simultaneously. An outside observer does not know which is the real one, since they are all possible. In this example, the </a:t>
            </a:r>
            <a:r>
              <a:rPr lang="en-US" baseline="0" dirty="0" err="1"/>
              <a:t>ringsize</a:t>
            </a:r>
            <a:r>
              <a:rPr lang="en-US" baseline="0" dirty="0"/>
              <a:t> is 6, meaning that 6 total inputs (including your own) are used. As of September 2017, the minimum </a:t>
            </a:r>
            <a:r>
              <a:rPr lang="en-US" baseline="0" dirty="0" err="1"/>
              <a:t>ringsize</a:t>
            </a:r>
            <a:r>
              <a:rPr lang="en-US" baseline="0" dirty="0"/>
              <a:t> was set to 5, since more decoys allows for better privacy. The key image is generated for the real input used. Nodes and miners can use this to verify that a real input is actually being spent, but they still do not know which input is real. The key image prevents attackers from spending money more than once or from spending money that does not exist.</a:t>
            </a:r>
            <a:endParaRPr lang="en-US" dirty="0"/>
          </a:p>
        </p:txBody>
      </p:sp>
      <p:sp>
        <p:nvSpPr>
          <p:cNvPr id="4" name="Slide Number Placeholder 3"/>
          <p:cNvSpPr>
            <a:spLocks noGrp="1"/>
          </p:cNvSpPr>
          <p:nvPr>
            <p:ph type="sldNum" sz="quarter" idx="10"/>
          </p:nvPr>
        </p:nvSpPr>
        <p:spPr/>
        <p:txBody>
          <a:bodyPr/>
          <a:lstStyle/>
          <a:p>
            <a:fld id="{CAFFB7B3-A7C1-4B78-91E8-8C25CF3B30BB}" type="slidenum">
              <a:rPr lang="en-US" smtClean="0"/>
              <a:t>12</a:t>
            </a:fld>
            <a:endParaRPr lang="en-US"/>
          </a:p>
        </p:txBody>
      </p:sp>
    </p:spTree>
    <p:extLst>
      <p:ext uri="{BB962C8B-B14F-4D97-AF65-F5344CB8AC3E}">
        <p14:creationId xmlns:p14="http://schemas.microsoft.com/office/powerpoint/2010/main" val="1306729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each of these inputs, a fraction is used according to a Pedersen commitment. It is not important to remember any important math on an introductory level, but know that the sender in a transaction spends a proportion of the input that only the sender knows. The commitment itself consists of two parts: 1) the actual amount a, which is hidden by adding 2) a random number x. Since no one knows what the random number is except the sender, an outside observer does not know how much is actually being spent. This commitment will be evaluated among the inputs and outputs, to make sure the same value is generated on both sides of the transaction. A range proof prevents the sender from using a different random number for the input and output set. Finally, the transaction is fully signed as a </a:t>
            </a:r>
            <a:r>
              <a:rPr lang="en-US" baseline="0" dirty="0" err="1"/>
              <a:t>RingCT</a:t>
            </a:r>
            <a:r>
              <a:rPr lang="en-US" baseline="0" dirty="0"/>
              <a:t> ring signature, resulting in an unknown amount of Monero sent to the receiver or receivers. As an output, the commitment public key is published to allow the network to audit the math done behind the Pedersen commitment.</a:t>
            </a:r>
            <a:endParaRPr lang="en-US" dirty="0"/>
          </a:p>
        </p:txBody>
      </p:sp>
      <p:sp>
        <p:nvSpPr>
          <p:cNvPr id="4" name="Slide Number Placeholder 3"/>
          <p:cNvSpPr>
            <a:spLocks noGrp="1"/>
          </p:cNvSpPr>
          <p:nvPr>
            <p:ph type="sldNum" sz="quarter" idx="10"/>
          </p:nvPr>
        </p:nvSpPr>
        <p:spPr/>
        <p:txBody>
          <a:bodyPr/>
          <a:lstStyle/>
          <a:p>
            <a:fld id="{CAFFB7B3-A7C1-4B78-91E8-8C25CF3B30BB}" type="slidenum">
              <a:rPr lang="en-US" smtClean="0"/>
              <a:t>13</a:t>
            </a:fld>
            <a:endParaRPr lang="en-US"/>
          </a:p>
        </p:txBody>
      </p:sp>
    </p:spTree>
    <p:extLst>
      <p:ext uri="{BB962C8B-B14F-4D97-AF65-F5344CB8AC3E}">
        <p14:creationId xmlns:p14="http://schemas.microsoft.com/office/powerpoint/2010/main" val="3054398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looked into how the</a:t>
            </a:r>
            <a:r>
              <a:rPr lang="en-US" baseline="0" dirty="0"/>
              <a:t> inputs for a single transaction are hidden among others, it can be helpful to look at how inputs are used over time. The same inputs as before are on the left. The history for the red one is shown on a hypothetical blockchain on the right. The older blocks are on the left, and the newer blocks are on the right. The blocks highlighted red signify to the times that this input was included. There are three ways this could happen:</a:t>
            </a:r>
          </a:p>
          <a:p>
            <a:pPr marL="235572" indent="-235572">
              <a:buAutoNum type="arabicPeriod"/>
            </a:pPr>
            <a:r>
              <a:rPr lang="en-US" baseline="0" dirty="0"/>
              <a:t>It is new money from a Coinbase transaction. This is known to everyone on the network. They do not know what address controls it.</a:t>
            </a:r>
          </a:p>
          <a:p>
            <a:pPr marL="235572" indent="-235572">
              <a:buAutoNum type="arabicPeriod"/>
            </a:pPr>
            <a:r>
              <a:rPr lang="en-US" baseline="0" dirty="0"/>
              <a:t>The input was actually spent by the real controller</a:t>
            </a:r>
          </a:p>
          <a:p>
            <a:pPr marL="235572" indent="-235572">
              <a:buAutoNum type="arabicPeriod"/>
            </a:pPr>
            <a:r>
              <a:rPr lang="en-US" baseline="0" dirty="0"/>
              <a:t>The input was borrowed an used as a decoy in another transaction</a:t>
            </a:r>
          </a:p>
          <a:p>
            <a:r>
              <a:rPr lang="en-US" baseline="0" dirty="0"/>
              <a:t>Since there is no way to differentiate between 2 and 3, there is no way of knowing whether an input is actually spent, even if it appears in a specific block.</a:t>
            </a:r>
          </a:p>
          <a:p>
            <a:endParaRPr lang="en-US" baseline="0" dirty="0"/>
          </a:p>
          <a:p>
            <a:r>
              <a:rPr lang="en-US" baseline="0" dirty="0"/>
              <a:t>This is different than Bitcoin. If an output appears, observers know it went from address A to B, for instance. With Monero, this information is not known.</a:t>
            </a:r>
            <a:endParaRPr lang="en-US" dirty="0"/>
          </a:p>
        </p:txBody>
      </p:sp>
      <p:sp>
        <p:nvSpPr>
          <p:cNvPr id="4" name="Slide Number Placeholder 3"/>
          <p:cNvSpPr>
            <a:spLocks noGrp="1"/>
          </p:cNvSpPr>
          <p:nvPr>
            <p:ph type="sldNum" sz="quarter" idx="10"/>
          </p:nvPr>
        </p:nvSpPr>
        <p:spPr/>
        <p:txBody>
          <a:bodyPr/>
          <a:lstStyle/>
          <a:p>
            <a:fld id="{CAFFB7B3-A7C1-4B78-91E8-8C25CF3B30BB}" type="slidenum">
              <a:rPr lang="en-US" smtClean="0"/>
              <a:t>14</a:t>
            </a:fld>
            <a:endParaRPr lang="en-US"/>
          </a:p>
        </p:txBody>
      </p:sp>
    </p:spTree>
    <p:extLst>
      <p:ext uri="{BB962C8B-B14F-4D97-AF65-F5344CB8AC3E}">
        <p14:creationId xmlns:p14="http://schemas.microsoft.com/office/powerpoint/2010/main" val="3040263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tell the network that you would like for them to include</a:t>
            </a:r>
            <a:r>
              <a:rPr lang="en-US" baseline="0" dirty="0"/>
              <a:t> your transaction in the next block, you can leak some very important information about yourself, even if the transaction itself is obfuscated. Some nodes on the network may be logging the IP address that they receive these requests from. Fortunately, it is very difficult for an attacker to know that this is the real origin of the transaction, but they can still make an educated guess. Then, they could knock on your door and demand your private key. Not good. Or perhaps an ISP could say they purposefully block connection to the Monero network. Not good either. </a:t>
            </a:r>
            <a:r>
              <a:rPr lang="en-US" baseline="0" dirty="0" err="1"/>
              <a:t>Kovri</a:t>
            </a:r>
            <a:r>
              <a:rPr lang="en-US" baseline="0" dirty="0"/>
              <a:t> will allow people to hide their IP address and, optionally, hide from one’s ISP that Monero is even being used at all. This is done by tunneling connections though </a:t>
            </a:r>
            <a:r>
              <a:rPr lang="en-US" baseline="0" dirty="0" err="1"/>
              <a:t>Kovri</a:t>
            </a:r>
            <a:r>
              <a:rPr lang="en-US" baseline="0" dirty="0"/>
              <a:t>, an anonymizing router. </a:t>
            </a:r>
            <a:r>
              <a:rPr lang="en-US" baseline="0" dirty="0" err="1"/>
              <a:t>Kovri</a:t>
            </a:r>
            <a:r>
              <a:rPr lang="en-US" baseline="0" dirty="0"/>
              <a:t> uses I2P’s open specifications. I2P is similar to Tor with a few important differences. Every node is a participant on the network, which allows Monero to contribute to I2P rather than just mostly leeching off Tor. In any case, </a:t>
            </a:r>
            <a:r>
              <a:rPr lang="en-US" baseline="0" dirty="0" err="1"/>
              <a:t>Kovri</a:t>
            </a:r>
            <a:r>
              <a:rPr lang="en-US" baseline="0" dirty="0"/>
              <a:t> will allow users to protect their connection information locally and from outside attackers.</a:t>
            </a:r>
            <a:endParaRPr lang="en-US" dirty="0"/>
          </a:p>
        </p:txBody>
      </p:sp>
      <p:sp>
        <p:nvSpPr>
          <p:cNvPr id="4" name="Slide Number Placeholder 3"/>
          <p:cNvSpPr>
            <a:spLocks noGrp="1"/>
          </p:cNvSpPr>
          <p:nvPr>
            <p:ph type="sldNum" sz="quarter" idx="10"/>
          </p:nvPr>
        </p:nvSpPr>
        <p:spPr/>
        <p:txBody>
          <a:bodyPr/>
          <a:lstStyle/>
          <a:p>
            <a:fld id="{CAFFB7B3-A7C1-4B78-91E8-8C25CF3B30BB}" type="slidenum">
              <a:rPr lang="en-US" smtClean="0"/>
              <a:t>15</a:t>
            </a:fld>
            <a:endParaRPr lang="en-US"/>
          </a:p>
        </p:txBody>
      </p:sp>
    </p:spTree>
    <p:extLst>
      <p:ext uri="{BB962C8B-B14F-4D97-AF65-F5344CB8AC3E}">
        <p14:creationId xmlns:p14="http://schemas.microsoft.com/office/powerpoint/2010/main" val="3162973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an</a:t>
            </a:r>
            <a:r>
              <a:rPr lang="en-US" baseline="0" dirty="0"/>
              <a:t> attacker getting one’s real IP address, they would instead get a meaningless, disposable I2P address. We cannot prevent nodes from logging or even know which nodes log, but we can give nodes garbage information. That’s what </a:t>
            </a:r>
            <a:r>
              <a:rPr lang="en-US" baseline="0" dirty="0" err="1"/>
              <a:t>Kovri</a:t>
            </a:r>
            <a:r>
              <a:rPr lang="en-US" baseline="0" dirty="0"/>
              <a:t> does.</a:t>
            </a:r>
            <a:endParaRPr lang="en-US" dirty="0"/>
          </a:p>
        </p:txBody>
      </p:sp>
      <p:sp>
        <p:nvSpPr>
          <p:cNvPr id="4" name="Slide Number Placeholder 3"/>
          <p:cNvSpPr>
            <a:spLocks noGrp="1"/>
          </p:cNvSpPr>
          <p:nvPr>
            <p:ph type="sldNum" sz="quarter" idx="10"/>
          </p:nvPr>
        </p:nvSpPr>
        <p:spPr/>
        <p:txBody>
          <a:bodyPr/>
          <a:lstStyle/>
          <a:p>
            <a:fld id="{CAFFB7B3-A7C1-4B78-91E8-8C25CF3B30BB}" type="slidenum">
              <a:rPr lang="en-US" smtClean="0"/>
              <a:t>16</a:t>
            </a:fld>
            <a:endParaRPr lang="en-US"/>
          </a:p>
        </p:txBody>
      </p:sp>
    </p:spTree>
    <p:extLst>
      <p:ext uri="{BB962C8B-B14F-4D97-AF65-F5344CB8AC3E}">
        <p14:creationId xmlns:p14="http://schemas.microsoft.com/office/powerpoint/2010/main" val="3803295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Monero hides where the money is going to with stealth</a:t>
            </a:r>
            <a:r>
              <a:rPr lang="en-US" baseline="0" dirty="0"/>
              <a:t> addresses. Instead of sending money directly to an address, Monero is essentially locked in a container. Every account must search each of these containers to know which is for them, but only one account can open the container. Furthermore, no one else knows who the container is for. This is how stealth addresses work on a very basic level. Outside observers don’t even know these outputs from a single transaction go to one person. They could go to several people. In this example, the red one goes to the receiver, and the blue one comes back to the sender as change. This change can be used to break up large inputs (say they have 100 XMR but only want to send 10 XMR to someone. Then, they can send 90 XMR back as change).</a:t>
            </a:r>
            <a:endParaRPr lang="en-US" dirty="0"/>
          </a:p>
        </p:txBody>
      </p:sp>
      <p:sp>
        <p:nvSpPr>
          <p:cNvPr id="4" name="Slide Number Placeholder 3"/>
          <p:cNvSpPr>
            <a:spLocks noGrp="1"/>
          </p:cNvSpPr>
          <p:nvPr>
            <p:ph type="sldNum" sz="quarter" idx="10"/>
          </p:nvPr>
        </p:nvSpPr>
        <p:spPr/>
        <p:txBody>
          <a:bodyPr/>
          <a:lstStyle/>
          <a:p>
            <a:fld id="{CAFFB7B3-A7C1-4B78-91E8-8C25CF3B30BB}" type="slidenum">
              <a:rPr lang="en-US" smtClean="0"/>
              <a:t>17</a:t>
            </a:fld>
            <a:endParaRPr lang="en-US"/>
          </a:p>
        </p:txBody>
      </p:sp>
    </p:spTree>
    <p:extLst>
      <p:ext uri="{BB962C8B-B14F-4D97-AF65-F5344CB8AC3E}">
        <p14:creationId xmlns:p14="http://schemas.microsoft.com/office/powerpoint/2010/main" val="374999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for</a:t>
            </a:r>
            <a:r>
              <a:rPr lang="en-US" baseline="0" dirty="0"/>
              <a:t> any given transaction, Monero is sent from an ambiguous source, from which an unknown amount is committed and thus an unknown amount is sent, to an unknown receiver or set of receivers. As you can see, all information stored on the blockchain is obfuscated by mandate.</a:t>
            </a:r>
            <a:endParaRPr lang="en-US" dirty="0"/>
          </a:p>
        </p:txBody>
      </p:sp>
      <p:sp>
        <p:nvSpPr>
          <p:cNvPr id="4" name="Slide Number Placeholder 3"/>
          <p:cNvSpPr>
            <a:spLocks noGrp="1"/>
          </p:cNvSpPr>
          <p:nvPr>
            <p:ph type="sldNum" sz="quarter" idx="10"/>
          </p:nvPr>
        </p:nvSpPr>
        <p:spPr/>
        <p:txBody>
          <a:bodyPr/>
          <a:lstStyle/>
          <a:p>
            <a:fld id="{CAFFB7B3-A7C1-4B78-91E8-8C25CF3B30BB}" type="slidenum">
              <a:rPr lang="en-US" smtClean="0"/>
              <a:t>18</a:t>
            </a:fld>
            <a:endParaRPr lang="en-US"/>
          </a:p>
        </p:txBody>
      </p:sp>
    </p:spTree>
    <p:extLst>
      <p:ext uri="{BB962C8B-B14F-4D97-AF65-F5344CB8AC3E}">
        <p14:creationId xmlns:p14="http://schemas.microsoft.com/office/powerpoint/2010/main" val="2420502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official</a:t>
            </a:r>
            <a:r>
              <a:rPr lang="en-US" baseline="0" dirty="0"/>
              <a:t> GUI currently looks like. It is available on a variety of platforms.</a:t>
            </a:r>
            <a:endParaRPr lang="en-US" dirty="0"/>
          </a:p>
        </p:txBody>
      </p:sp>
      <p:sp>
        <p:nvSpPr>
          <p:cNvPr id="4" name="Slide Number Placeholder 3"/>
          <p:cNvSpPr>
            <a:spLocks noGrp="1"/>
          </p:cNvSpPr>
          <p:nvPr>
            <p:ph type="sldNum" sz="quarter" idx="10"/>
          </p:nvPr>
        </p:nvSpPr>
        <p:spPr/>
        <p:txBody>
          <a:bodyPr/>
          <a:lstStyle/>
          <a:p>
            <a:fld id="{CAFFB7B3-A7C1-4B78-91E8-8C25CF3B30BB}" type="slidenum">
              <a:rPr lang="en-US" smtClean="0"/>
              <a:t>19</a:t>
            </a:fld>
            <a:endParaRPr lang="en-US"/>
          </a:p>
        </p:txBody>
      </p:sp>
    </p:spTree>
    <p:extLst>
      <p:ext uri="{BB962C8B-B14F-4D97-AF65-F5344CB8AC3E}">
        <p14:creationId xmlns:p14="http://schemas.microsoft.com/office/powerpoint/2010/main" val="410619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simple</a:t>
            </a:r>
            <a:r>
              <a:rPr lang="en-US" baseline="0" dirty="0"/>
              <a:t> terms, Bitcoin is a decentralized network, where a history of the transactions is stored on thousands of computers around the world. This history is called the blockchain. The blockchain is a chain of blocks. Each block contains the most recent transaction history. There is a new block every 10 minutes. People will ask miners to include their transactions in the next block, often with a fee. The network automatically adjusts so that a new block can be added by one miner at random approximately every 10 minutes. Once a transaction is included in a block, it has a confirmation. People who are very cautious wait for several confirmations, since it is significantly harder to reverse an old transaction than a new one.</a:t>
            </a:r>
            <a:endParaRPr lang="en-US" dirty="0"/>
          </a:p>
        </p:txBody>
      </p:sp>
      <p:sp>
        <p:nvSpPr>
          <p:cNvPr id="4" name="Slide Number Placeholder 3"/>
          <p:cNvSpPr>
            <a:spLocks noGrp="1"/>
          </p:cNvSpPr>
          <p:nvPr>
            <p:ph type="sldNum" sz="quarter" idx="10"/>
          </p:nvPr>
        </p:nvSpPr>
        <p:spPr/>
        <p:txBody>
          <a:bodyPr/>
          <a:lstStyle/>
          <a:p>
            <a:fld id="{CAFFB7B3-A7C1-4B78-91E8-8C25CF3B30BB}" type="slidenum">
              <a:rPr lang="en-US" smtClean="0"/>
              <a:t>2</a:t>
            </a:fld>
            <a:endParaRPr lang="en-US"/>
          </a:p>
        </p:txBody>
      </p:sp>
    </p:spTree>
    <p:extLst>
      <p:ext uri="{BB962C8B-B14F-4D97-AF65-F5344CB8AC3E}">
        <p14:creationId xmlns:p14="http://schemas.microsoft.com/office/powerpoint/2010/main" val="3856601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Monero can be optionally transparent if the</a:t>
            </a:r>
            <a:r>
              <a:rPr lang="en-US" baseline="0" dirty="0"/>
              <a:t> user wants it to be, while only revealing this information to the intended recipient, not the whole world. The Monero project uses this method, publishing the view key with the address on the official website. Now, people can see the amount that comes in from donations.</a:t>
            </a:r>
          </a:p>
          <a:p>
            <a:r>
              <a:rPr lang="en-US" baseline="0" dirty="0"/>
              <a:t>Note that this is substantially better than a global on/off switch. With some coins, you either have full transparency or privacy. With Monero, you always have privacy with your transactions. However, you can optionally provide someone with your view key off chain, so that they can figure out some information regarding what is stored. You’re giving them a “partial key to the puzzle” of sorts.</a:t>
            </a:r>
            <a:endParaRPr lang="en-US" dirty="0"/>
          </a:p>
        </p:txBody>
      </p:sp>
      <p:sp>
        <p:nvSpPr>
          <p:cNvPr id="4" name="Slide Number Placeholder 3"/>
          <p:cNvSpPr>
            <a:spLocks noGrp="1"/>
          </p:cNvSpPr>
          <p:nvPr>
            <p:ph type="sldNum" sz="quarter" idx="10"/>
          </p:nvPr>
        </p:nvSpPr>
        <p:spPr/>
        <p:txBody>
          <a:bodyPr/>
          <a:lstStyle/>
          <a:p>
            <a:fld id="{CAFFB7B3-A7C1-4B78-91E8-8C25CF3B30BB}" type="slidenum">
              <a:rPr lang="en-US" smtClean="0"/>
              <a:t>20</a:t>
            </a:fld>
            <a:endParaRPr lang="en-US"/>
          </a:p>
        </p:txBody>
      </p:sp>
    </p:spTree>
    <p:extLst>
      <p:ext uri="{BB962C8B-B14F-4D97-AF65-F5344CB8AC3E}">
        <p14:creationId xmlns:p14="http://schemas.microsoft.com/office/powerpoint/2010/main" val="627166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XMR.TO and Shapeshift make it easy to spend Monero if a merchant only accepts Bitcoin. Connect to these sites over Tor, and you can pay Bitcoin addresses with the full anonymity provided by Monero.</a:t>
            </a:r>
          </a:p>
        </p:txBody>
      </p:sp>
      <p:sp>
        <p:nvSpPr>
          <p:cNvPr id="4" name="Slide Number Placeholder 3"/>
          <p:cNvSpPr>
            <a:spLocks noGrp="1"/>
          </p:cNvSpPr>
          <p:nvPr>
            <p:ph type="sldNum" sz="quarter" idx="10"/>
          </p:nvPr>
        </p:nvSpPr>
        <p:spPr/>
        <p:txBody>
          <a:bodyPr/>
          <a:lstStyle/>
          <a:p>
            <a:fld id="{CAFFB7B3-A7C1-4B78-91E8-8C25CF3B30BB}" type="slidenum">
              <a:rPr lang="en-US" smtClean="0"/>
              <a:t>21</a:t>
            </a:fld>
            <a:endParaRPr lang="en-US"/>
          </a:p>
        </p:txBody>
      </p:sp>
    </p:spTree>
    <p:extLst>
      <p:ext uri="{BB962C8B-B14F-4D97-AF65-F5344CB8AC3E}">
        <p14:creationId xmlns:p14="http://schemas.microsoft.com/office/powerpoint/2010/main" val="10923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Bob has 3 bills: a $50 bill, a $20 bill, and a $10 bill. Suppose that Bob wanted to give Alice $10. Well, it would be as simple in real life as Bob handing her the $10 bill.</a:t>
            </a:r>
          </a:p>
          <a:p>
            <a:r>
              <a:rPr lang="en-US" dirty="0"/>
              <a:t>With Bitcoin, it’s quite similar. Money is stored in outputs of certain amounts. So if Bob wants to give money to Alice, he allocates an output for her.</a:t>
            </a:r>
          </a:p>
        </p:txBody>
      </p:sp>
      <p:sp>
        <p:nvSpPr>
          <p:cNvPr id="4" name="Slide Number Placeholder 3"/>
          <p:cNvSpPr>
            <a:spLocks noGrp="1"/>
          </p:cNvSpPr>
          <p:nvPr>
            <p:ph type="sldNum" sz="quarter" idx="10"/>
          </p:nvPr>
        </p:nvSpPr>
        <p:spPr/>
        <p:txBody>
          <a:bodyPr/>
          <a:lstStyle/>
          <a:p>
            <a:fld id="{CAFFB7B3-A7C1-4B78-91E8-8C25CF3B30BB}" type="slidenum">
              <a:rPr lang="en-US" smtClean="0"/>
              <a:t>3</a:t>
            </a:fld>
            <a:endParaRPr lang="en-US"/>
          </a:p>
        </p:txBody>
      </p:sp>
    </p:spTree>
    <p:extLst>
      <p:ext uri="{BB962C8B-B14F-4D97-AF65-F5344CB8AC3E}">
        <p14:creationId xmlns:p14="http://schemas.microsoft.com/office/powerpoint/2010/main" val="36043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he wants to give her 0.1 BTC, and one of his outputs is conveniently also 0.1 BTC. He can simply tell the network that this is hers now. He signs a transaction, and allocates the amount under her address. Pretty simple. Things get a little more complex when paying mining fees and spending different amounts than the size of a single output, but the basic concept is the same.</a:t>
            </a:r>
          </a:p>
        </p:txBody>
      </p:sp>
      <p:sp>
        <p:nvSpPr>
          <p:cNvPr id="4" name="Slide Number Placeholder 3"/>
          <p:cNvSpPr>
            <a:spLocks noGrp="1"/>
          </p:cNvSpPr>
          <p:nvPr>
            <p:ph type="sldNum" sz="quarter" idx="10"/>
          </p:nvPr>
        </p:nvSpPr>
        <p:spPr/>
        <p:txBody>
          <a:bodyPr/>
          <a:lstStyle/>
          <a:p>
            <a:fld id="{CAFFB7B3-A7C1-4B78-91E8-8C25CF3B30BB}" type="slidenum">
              <a:rPr lang="en-US" smtClean="0"/>
              <a:t>4</a:t>
            </a:fld>
            <a:endParaRPr lang="en-US"/>
          </a:p>
        </p:txBody>
      </p:sp>
    </p:spTree>
    <p:extLst>
      <p:ext uri="{BB962C8B-B14F-4D97-AF65-F5344CB8AC3E}">
        <p14:creationId xmlns:p14="http://schemas.microsoft.com/office/powerpoint/2010/main" val="467214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Bitcoin</a:t>
            </a:r>
            <a:r>
              <a:rPr lang="en-US" baseline="0" dirty="0"/>
              <a:t> is not private! In fact, it is perhaps the most transparent money system ever made. Everyone in the world can see a history of the following:</a:t>
            </a:r>
          </a:p>
          <a:p>
            <a:endParaRPr lang="en-US" baseline="0" dirty="0"/>
          </a:p>
          <a:p>
            <a:pPr marL="235572" indent="-235572">
              <a:buAutoNum type="arabicPeriod"/>
            </a:pPr>
            <a:r>
              <a:rPr lang="en-US" baseline="0" dirty="0"/>
              <a:t>The amount of money in a wallet</a:t>
            </a:r>
          </a:p>
          <a:p>
            <a:pPr marL="235572" indent="-235572">
              <a:buAutoNum type="arabicPeriod"/>
            </a:pPr>
            <a:r>
              <a:rPr lang="en-US" baseline="0" dirty="0"/>
              <a:t>Where the Bitcoin came from</a:t>
            </a:r>
          </a:p>
          <a:p>
            <a:pPr marL="235572" indent="-235572">
              <a:buAutoNum type="arabicPeriod"/>
            </a:pPr>
            <a:r>
              <a:rPr lang="en-US" baseline="0" dirty="0"/>
              <a:t>Where the Bitcoin went</a:t>
            </a:r>
          </a:p>
          <a:p>
            <a:pPr marL="235572" indent="-235572">
              <a:buAutoNum type="arabicPeriod"/>
            </a:pPr>
            <a:endParaRPr lang="en-US" baseline="0" dirty="0"/>
          </a:p>
          <a:p>
            <a:r>
              <a:rPr lang="en-US" baseline="0" dirty="0"/>
              <a:t>This visualization shows the transfer of Bitcoin from large accounts to others. It is a visual representation of transfers of </a:t>
            </a:r>
            <a:r>
              <a:rPr lang="en-US" baseline="0"/>
              <a:t>Bitcoin.</a:t>
            </a:r>
            <a:endParaRPr lang="en-US" dirty="0"/>
          </a:p>
        </p:txBody>
      </p:sp>
      <p:sp>
        <p:nvSpPr>
          <p:cNvPr id="4" name="Slide Number Placeholder 3"/>
          <p:cNvSpPr>
            <a:spLocks noGrp="1"/>
          </p:cNvSpPr>
          <p:nvPr>
            <p:ph type="sldNum" sz="quarter" idx="10"/>
          </p:nvPr>
        </p:nvSpPr>
        <p:spPr/>
        <p:txBody>
          <a:bodyPr/>
          <a:lstStyle/>
          <a:p>
            <a:fld id="{CAFFB7B3-A7C1-4B78-91E8-8C25CF3B30BB}" type="slidenum">
              <a:rPr lang="en-US" smtClean="0"/>
              <a:t>5</a:t>
            </a:fld>
            <a:endParaRPr lang="en-US"/>
          </a:p>
        </p:txBody>
      </p:sp>
    </p:spTree>
    <p:extLst>
      <p:ext uri="{BB962C8B-B14F-4D97-AF65-F5344CB8AC3E}">
        <p14:creationId xmlns:p14="http://schemas.microsoft.com/office/powerpoint/2010/main" val="1529626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actually best to have a discussion here, so I am purposefully leaving this slide blank. People may talk about:</a:t>
            </a:r>
          </a:p>
          <a:p>
            <a:endParaRPr lang="en-US" dirty="0"/>
          </a:p>
          <a:p>
            <a:pPr marL="228600" indent="-228600">
              <a:buAutoNum type="arabicPeriod"/>
            </a:pPr>
            <a:r>
              <a:rPr lang="en-US" dirty="0"/>
              <a:t>General feeling of controlling your own money and having privacy</a:t>
            </a:r>
          </a:p>
          <a:p>
            <a:pPr marL="228600" indent="-228600">
              <a:buAutoNum type="arabicPeriod"/>
            </a:pPr>
            <a:r>
              <a:rPr lang="en-US" dirty="0"/>
              <a:t>A merchant not wanting to reveal who all their customers and suppliers are</a:t>
            </a:r>
          </a:p>
          <a:p>
            <a:pPr marL="228600" indent="-228600">
              <a:buAutoNum type="arabicPeriod"/>
            </a:pPr>
            <a:r>
              <a:rPr lang="en-US" dirty="0"/>
              <a:t>The benefits of FUNGIBILITY – where the recipient doesn’t need to audit the source of incoming funds to see if tainted before accepting</a:t>
            </a:r>
          </a:p>
          <a:p>
            <a:pPr marL="228600" indent="-228600">
              <a:buAutoNum type="arabicPeriod"/>
            </a:pPr>
            <a:r>
              <a:rPr lang="en-US" dirty="0"/>
              <a:t>A lot more</a:t>
            </a:r>
          </a:p>
          <a:p>
            <a:pPr marL="228600" indent="-228600">
              <a:buAutoNum type="arabicPeriod"/>
            </a:pPr>
            <a:endParaRPr lang="en-US" dirty="0"/>
          </a:p>
          <a:p>
            <a:pPr marL="228600" indent="-228600">
              <a:buAutoNum type="arabicPeriod"/>
            </a:pPr>
            <a:endParaRPr lang="en-US" dirty="0"/>
          </a:p>
          <a:p>
            <a:pPr marL="0" indent="0">
              <a:buNone/>
            </a:pPr>
            <a:r>
              <a:rPr lang="en-US" dirty="0"/>
              <a:t>Fungibility is a property of money such that two people can exchange equal values (</a:t>
            </a:r>
            <a:r>
              <a:rPr lang="en-US" dirty="0" err="1"/>
              <a:t>eg</a:t>
            </a:r>
            <a:r>
              <a:rPr lang="en-US" dirty="0"/>
              <a:t>: two $10 bills) and no one loses out. If some money is known to be tainted (</a:t>
            </a:r>
            <a:r>
              <a:rPr lang="en-US" dirty="0" err="1"/>
              <a:t>eg</a:t>
            </a:r>
            <a:r>
              <a:rPr lang="en-US" dirty="0"/>
              <a:t>: if connected to ransomware attack, </a:t>
            </a:r>
            <a:r>
              <a:rPr lang="en-US" dirty="0" err="1"/>
              <a:t>etc</a:t>
            </a:r>
            <a:r>
              <a:rPr lang="en-US" dirty="0"/>
              <a:t>), then people are much less likely to accept this money, and they put themselves at risk for holding it.</a:t>
            </a:r>
          </a:p>
        </p:txBody>
      </p:sp>
      <p:sp>
        <p:nvSpPr>
          <p:cNvPr id="4" name="Slide Number Placeholder 3"/>
          <p:cNvSpPr>
            <a:spLocks noGrp="1"/>
          </p:cNvSpPr>
          <p:nvPr>
            <p:ph type="sldNum" sz="quarter" idx="10"/>
          </p:nvPr>
        </p:nvSpPr>
        <p:spPr/>
        <p:txBody>
          <a:bodyPr/>
          <a:lstStyle/>
          <a:p>
            <a:fld id="{CAFFB7B3-A7C1-4B78-91E8-8C25CF3B30BB}" type="slidenum">
              <a:rPr lang="en-US" smtClean="0"/>
              <a:t>6</a:t>
            </a:fld>
            <a:endParaRPr lang="en-US"/>
          </a:p>
        </p:txBody>
      </p:sp>
    </p:spTree>
    <p:extLst>
      <p:ext uri="{BB962C8B-B14F-4D97-AF65-F5344CB8AC3E}">
        <p14:creationId xmlns:p14="http://schemas.microsoft.com/office/powerpoint/2010/main" val="3807256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people</a:t>
            </a:r>
            <a:r>
              <a:rPr lang="en-US" baseline="0" dirty="0"/>
              <a:t> started realizing that Bitcoin is not private, they tried adding things on top of Bitcoin so some people could have privacy. This is traditionally done with a Bitcoin mixing or </a:t>
            </a:r>
            <a:r>
              <a:rPr lang="en-US" baseline="0" dirty="0" err="1"/>
              <a:t>CoinJoin</a:t>
            </a:r>
            <a:r>
              <a:rPr lang="en-US" baseline="0" dirty="0"/>
              <a:t> approach. Several people take their Bitcoin and send it to a centralized server. This centralized server then gives a random Bitcoin from among those received back to the users. Ideally, this could provide some </a:t>
            </a:r>
            <a:r>
              <a:rPr lang="en-US" baseline="0" dirty="0" err="1"/>
              <a:t>untraceability</a:t>
            </a:r>
            <a:r>
              <a:rPr lang="en-US" baseline="0" dirty="0"/>
              <a:t>, since the origin of the received funds is ambiguous. However, there are several fundamental issues with this type of approach.</a:t>
            </a:r>
            <a:endParaRPr lang="en-US" dirty="0"/>
          </a:p>
        </p:txBody>
      </p:sp>
      <p:sp>
        <p:nvSpPr>
          <p:cNvPr id="4" name="Slide Number Placeholder 3"/>
          <p:cNvSpPr>
            <a:spLocks noGrp="1"/>
          </p:cNvSpPr>
          <p:nvPr>
            <p:ph type="sldNum" sz="quarter" idx="10"/>
          </p:nvPr>
        </p:nvSpPr>
        <p:spPr/>
        <p:txBody>
          <a:bodyPr/>
          <a:lstStyle/>
          <a:p>
            <a:fld id="{CAFFB7B3-A7C1-4B78-91E8-8C25CF3B30BB}" type="slidenum">
              <a:rPr lang="en-US" smtClean="0"/>
              <a:t>7</a:t>
            </a:fld>
            <a:endParaRPr lang="en-US"/>
          </a:p>
        </p:txBody>
      </p:sp>
    </p:spTree>
    <p:extLst>
      <p:ext uri="{BB962C8B-B14F-4D97-AF65-F5344CB8AC3E}">
        <p14:creationId xmlns:p14="http://schemas.microsoft.com/office/powerpoint/2010/main" val="1337057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vast majority of people who use an optional system that costs extra which you need to go out of your way to use are people who have tainted coins. Tainted coins are coins that are known to previously be used for illicit purposes. An insignificant number of people pay money to mix clean coins. Thus, mixers do not work very well at providing plausible deniability. Instead, they make you stand out, since it makes it look like you are doing something wrong. Mixing itself is a shady act.</a:t>
            </a:r>
            <a:endParaRPr lang="en-US" dirty="0"/>
          </a:p>
        </p:txBody>
      </p:sp>
      <p:sp>
        <p:nvSpPr>
          <p:cNvPr id="4" name="Slide Number Placeholder 3"/>
          <p:cNvSpPr>
            <a:spLocks noGrp="1"/>
          </p:cNvSpPr>
          <p:nvPr>
            <p:ph type="sldNum" sz="quarter" idx="10"/>
          </p:nvPr>
        </p:nvSpPr>
        <p:spPr/>
        <p:txBody>
          <a:bodyPr/>
          <a:lstStyle/>
          <a:p>
            <a:fld id="{CAFFB7B3-A7C1-4B78-91E8-8C25CF3B30BB}" type="slidenum">
              <a:rPr lang="en-US" smtClean="0"/>
              <a:t>8</a:t>
            </a:fld>
            <a:endParaRPr lang="en-US"/>
          </a:p>
        </p:txBody>
      </p:sp>
    </p:spTree>
    <p:extLst>
      <p:ext uri="{BB962C8B-B14F-4D97-AF65-F5344CB8AC3E}">
        <p14:creationId xmlns:p14="http://schemas.microsoft.com/office/powerpoint/2010/main" val="2347883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a:t>
            </a:r>
            <a:r>
              <a:rPr lang="en-US" baseline="0" dirty="0"/>
              <a:t> you add a level of trust to the system. While Bitcoin is trustless, you need to trust the mixer you use with </a:t>
            </a:r>
            <a:r>
              <a:rPr lang="en-US" baseline="0" dirty="0" err="1"/>
              <a:t>CoinJoin</a:t>
            </a:r>
            <a:r>
              <a:rPr lang="en-US" baseline="0" dirty="0"/>
              <a:t>. They may choose to keep a history of the transaction information, and the people who use the service will never know. People must trust that the mixer does not act maliciously, which is a systemic risk with mixing services. In an ideal private system, you should not have to trust anyone else with your privacy.</a:t>
            </a:r>
          </a:p>
          <a:p>
            <a:endParaRPr lang="en-US" baseline="0" dirty="0"/>
          </a:p>
          <a:p>
            <a:r>
              <a:rPr lang="en-US" baseline="0" dirty="0"/>
              <a:t>Furthermore, the amounts are visible. It can be trivial to deduce that someone who begins with someone who begins with 10 BTC the same as the person who ends with 10 BTC, for instance. This is sometimes mitigated by requiring mixing to be done with specific denominations, but this is still a major flaw. In the </a:t>
            </a:r>
            <a:r>
              <a:rPr lang="en-US" baseline="0" dirty="0" err="1"/>
              <a:t>BlockSci</a:t>
            </a:r>
            <a:r>
              <a:rPr lang="en-US" baseline="0" dirty="0"/>
              <a:t> research paper, they created test transactions in Dash for which the majority were completely traceable using this method.</a:t>
            </a:r>
          </a:p>
          <a:p>
            <a:endParaRPr lang="en-US" baseline="0" dirty="0"/>
          </a:p>
          <a:p>
            <a:r>
              <a:rPr lang="en-US" baseline="0" dirty="0"/>
              <a:t>Finally, from a convenience perspective, it takes a long time to mix coins, since you need to wait for other participants to mix with. If you plan to mix a large number of coins several times, it can take days or weeks. Few users will go through this effort.</a:t>
            </a:r>
            <a:endParaRPr lang="en-US" dirty="0"/>
          </a:p>
        </p:txBody>
      </p:sp>
      <p:sp>
        <p:nvSpPr>
          <p:cNvPr id="4" name="Slide Number Placeholder 3"/>
          <p:cNvSpPr>
            <a:spLocks noGrp="1"/>
          </p:cNvSpPr>
          <p:nvPr>
            <p:ph type="sldNum" sz="quarter" idx="10"/>
          </p:nvPr>
        </p:nvSpPr>
        <p:spPr/>
        <p:txBody>
          <a:bodyPr/>
          <a:lstStyle/>
          <a:p>
            <a:fld id="{CAFFB7B3-A7C1-4B78-91E8-8C25CF3B30BB}" type="slidenum">
              <a:rPr lang="en-US" smtClean="0"/>
              <a:t>9</a:t>
            </a:fld>
            <a:endParaRPr lang="en-US"/>
          </a:p>
        </p:txBody>
      </p:sp>
    </p:spTree>
    <p:extLst>
      <p:ext uri="{BB962C8B-B14F-4D97-AF65-F5344CB8AC3E}">
        <p14:creationId xmlns:p14="http://schemas.microsoft.com/office/powerpoint/2010/main" val="792444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550D69-2D75-4E9D-8483-2D90E25ADD06}"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B677A-9815-4E21-80DB-C7D40CDDB4AE}" type="slidenum">
              <a:rPr lang="en-US" smtClean="0"/>
              <a:t>‹#›</a:t>
            </a:fld>
            <a:endParaRPr lang="en-US"/>
          </a:p>
        </p:txBody>
      </p:sp>
    </p:spTree>
    <p:extLst>
      <p:ext uri="{BB962C8B-B14F-4D97-AF65-F5344CB8AC3E}">
        <p14:creationId xmlns:p14="http://schemas.microsoft.com/office/powerpoint/2010/main" val="430753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550D69-2D75-4E9D-8483-2D90E25ADD06}"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B677A-9815-4E21-80DB-C7D40CDDB4AE}" type="slidenum">
              <a:rPr lang="en-US" smtClean="0"/>
              <a:t>‹#›</a:t>
            </a:fld>
            <a:endParaRPr lang="en-US"/>
          </a:p>
        </p:txBody>
      </p:sp>
    </p:spTree>
    <p:extLst>
      <p:ext uri="{BB962C8B-B14F-4D97-AF65-F5344CB8AC3E}">
        <p14:creationId xmlns:p14="http://schemas.microsoft.com/office/powerpoint/2010/main" val="3566982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550D69-2D75-4E9D-8483-2D90E25ADD06}"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B677A-9815-4E21-80DB-C7D40CDDB4AE}" type="slidenum">
              <a:rPr lang="en-US" smtClean="0"/>
              <a:t>‹#›</a:t>
            </a:fld>
            <a:endParaRPr lang="en-US"/>
          </a:p>
        </p:txBody>
      </p:sp>
    </p:spTree>
    <p:extLst>
      <p:ext uri="{BB962C8B-B14F-4D97-AF65-F5344CB8AC3E}">
        <p14:creationId xmlns:p14="http://schemas.microsoft.com/office/powerpoint/2010/main" val="4175800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550D69-2D75-4E9D-8483-2D90E25ADD06}"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B677A-9815-4E21-80DB-C7D40CDDB4AE}" type="slidenum">
              <a:rPr lang="en-US" smtClean="0"/>
              <a:t>‹#›</a:t>
            </a:fld>
            <a:endParaRPr lang="en-US"/>
          </a:p>
        </p:txBody>
      </p:sp>
    </p:spTree>
    <p:extLst>
      <p:ext uri="{BB962C8B-B14F-4D97-AF65-F5344CB8AC3E}">
        <p14:creationId xmlns:p14="http://schemas.microsoft.com/office/powerpoint/2010/main" val="1454076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550D69-2D75-4E9D-8483-2D90E25ADD06}"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B677A-9815-4E21-80DB-C7D40CDDB4AE}" type="slidenum">
              <a:rPr lang="en-US" smtClean="0"/>
              <a:t>‹#›</a:t>
            </a:fld>
            <a:endParaRPr lang="en-US"/>
          </a:p>
        </p:txBody>
      </p:sp>
    </p:spTree>
    <p:extLst>
      <p:ext uri="{BB962C8B-B14F-4D97-AF65-F5344CB8AC3E}">
        <p14:creationId xmlns:p14="http://schemas.microsoft.com/office/powerpoint/2010/main" val="2257551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550D69-2D75-4E9D-8483-2D90E25ADD06}"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B677A-9815-4E21-80DB-C7D40CDDB4AE}" type="slidenum">
              <a:rPr lang="en-US" smtClean="0"/>
              <a:t>‹#›</a:t>
            </a:fld>
            <a:endParaRPr lang="en-US"/>
          </a:p>
        </p:txBody>
      </p:sp>
    </p:spTree>
    <p:extLst>
      <p:ext uri="{BB962C8B-B14F-4D97-AF65-F5344CB8AC3E}">
        <p14:creationId xmlns:p14="http://schemas.microsoft.com/office/powerpoint/2010/main" val="2566842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550D69-2D75-4E9D-8483-2D90E25ADD06}"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EB677A-9815-4E21-80DB-C7D40CDDB4AE}" type="slidenum">
              <a:rPr lang="en-US" smtClean="0"/>
              <a:t>‹#›</a:t>
            </a:fld>
            <a:endParaRPr lang="en-US"/>
          </a:p>
        </p:txBody>
      </p:sp>
    </p:spTree>
    <p:extLst>
      <p:ext uri="{BB962C8B-B14F-4D97-AF65-F5344CB8AC3E}">
        <p14:creationId xmlns:p14="http://schemas.microsoft.com/office/powerpoint/2010/main" val="2827845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550D69-2D75-4E9D-8483-2D90E25ADD06}" type="datetimeFigureOut">
              <a:rPr lang="en-US" smtClean="0"/>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EB677A-9815-4E21-80DB-C7D40CDDB4AE}" type="slidenum">
              <a:rPr lang="en-US" smtClean="0"/>
              <a:t>‹#›</a:t>
            </a:fld>
            <a:endParaRPr lang="en-US"/>
          </a:p>
        </p:txBody>
      </p:sp>
    </p:spTree>
    <p:extLst>
      <p:ext uri="{BB962C8B-B14F-4D97-AF65-F5344CB8AC3E}">
        <p14:creationId xmlns:p14="http://schemas.microsoft.com/office/powerpoint/2010/main" val="902718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550D69-2D75-4E9D-8483-2D90E25ADD06}" type="datetimeFigureOut">
              <a:rPr lang="en-US" smtClean="0"/>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EB677A-9815-4E21-80DB-C7D40CDDB4AE}" type="slidenum">
              <a:rPr lang="en-US" smtClean="0"/>
              <a:t>‹#›</a:t>
            </a:fld>
            <a:endParaRPr lang="en-US"/>
          </a:p>
        </p:txBody>
      </p:sp>
    </p:spTree>
    <p:extLst>
      <p:ext uri="{BB962C8B-B14F-4D97-AF65-F5344CB8AC3E}">
        <p14:creationId xmlns:p14="http://schemas.microsoft.com/office/powerpoint/2010/main" val="2980742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550D69-2D75-4E9D-8483-2D90E25ADD06}"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B677A-9815-4E21-80DB-C7D40CDDB4AE}" type="slidenum">
              <a:rPr lang="en-US" smtClean="0"/>
              <a:t>‹#›</a:t>
            </a:fld>
            <a:endParaRPr lang="en-US"/>
          </a:p>
        </p:txBody>
      </p:sp>
    </p:spTree>
    <p:extLst>
      <p:ext uri="{BB962C8B-B14F-4D97-AF65-F5344CB8AC3E}">
        <p14:creationId xmlns:p14="http://schemas.microsoft.com/office/powerpoint/2010/main" val="124978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550D69-2D75-4E9D-8483-2D90E25ADD06}"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B677A-9815-4E21-80DB-C7D40CDDB4AE}" type="slidenum">
              <a:rPr lang="en-US" smtClean="0"/>
              <a:t>‹#›</a:t>
            </a:fld>
            <a:endParaRPr lang="en-US"/>
          </a:p>
        </p:txBody>
      </p:sp>
    </p:spTree>
    <p:extLst>
      <p:ext uri="{BB962C8B-B14F-4D97-AF65-F5344CB8AC3E}">
        <p14:creationId xmlns:p14="http://schemas.microsoft.com/office/powerpoint/2010/main" val="3854032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50D69-2D75-4E9D-8483-2D90E25ADD06}" type="datetimeFigureOut">
              <a:rPr lang="en-US" smtClean="0"/>
              <a:t>11/8/2017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B677A-9815-4E21-80DB-C7D40CDDB4AE}" type="slidenum">
              <a:rPr lang="en-US" smtClean="0"/>
              <a:t>‹#›</a:t>
            </a:fld>
            <a:endParaRPr lang="en-US"/>
          </a:p>
        </p:txBody>
      </p:sp>
    </p:spTree>
    <p:extLst>
      <p:ext uri="{BB962C8B-B14F-4D97-AF65-F5344CB8AC3E}">
        <p14:creationId xmlns:p14="http://schemas.microsoft.com/office/powerpoint/2010/main" val="2378206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26" name="Picture 2" descr="https://www.worldmapsonline.com/images/murals/satellite_image/world_topography_bathymetry_mural_lg.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8055" r="305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p:cNvSpPr/>
          <p:nvPr/>
        </p:nvSpPr>
        <p:spPr>
          <a:xfrm>
            <a:off x="3697705" y="2270161"/>
            <a:ext cx="4796590" cy="1680412"/>
          </a:xfrm>
          <a:prstGeom prst="round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Image result for monero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5475" y="2198597"/>
            <a:ext cx="3501749" cy="18442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21659" y="1721543"/>
            <a:ext cx="4548681" cy="477054"/>
          </a:xfrm>
          <a:prstGeom prst="rect">
            <a:avLst/>
          </a:prstGeom>
          <a:noFill/>
        </p:spPr>
        <p:txBody>
          <a:bodyPr wrap="none" rtlCol="0">
            <a:spAutoFit/>
          </a:bodyPr>
          <a:lstStyle/>
          <a:p>
            <a:pPr algn="ctr"/>
            <a:r>
              <a:rPr lang="en-US" sz="2500" spc="200" dirty="0">
                <a:solidFill>
                  <a:schemeClr val="bg1">
                    <a:lumMod val="95000"/>
                  </a:schemeClr>
                </a:solidFill>
              </a:rPr>
              <a:t>SAFE MONEY FOR EVERYONE</a:t>
            </a:r>
          </a:p>
        </p:txBody>
      </p:sp>
    </p:spTree>
    <p:extLst>
      <p:ext uri="{BB962C8B-B14F-4D97-AF65-F5344CB8AC3E}">
        <p14:creationId xmlns:p14="http://schemas.microsoft.com/office/powerpoint/2010/main" val="1374766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Down Arrow 54"/>
          <p:cNvSpPr/>
          <p:nvPr/>
        </p:nvSpPr>
        <p:spPr>
          <a:xfrm>
            <a:off x="9909352" y="2174306"/>
            <a:ext cx="1375611" cy="3536683"/>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wn Arrow 52"/>
          <p:cNvSpPr/>
          <p:nvPr/>
        </p:nvSpPr>
        <p:spPr>
          <a:xfrm>
            <a:off x="6828953" y="2391271"/>
            <a:ext cx="1375611" cy="3319718"/>
          </a:xfrm>
          <a:prstGeom prst="down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wn Arrow 44"/>
          <p:cNvSpPr/>
          <p:nvPr/>
        </p:nvSpPr>
        <p:spPr>
          <a:xfrm>
            <a:off x="3769306" y="2168524"/>
            <a:ext cx="1375611" cy="3542465"/>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006045" y="2786648"/>
            <a:ext cx="8247646" cy="1796716"/>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a:off x="838200" y="2174306"/>
            <a:ext cx="1375611" cy="3536683"/>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9436027" y="2536820"/>
            <a:ext cx="2326105" cy="2326105"/>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371998" y="2540107"/>
            <a:ext cx="2326105" cy="2326105"/>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335003" y="2622400"/>
            <a:ext cx="2326105" cy="2326105"/>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69505" y="2622401"/>
            <a:ext cx="2326105" cy="2326105"/>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b="1" dirty="0"/>
              <a:t>The Monero Difference</a:t>
            </a:r>
          </a:p>
        </p:txBody>
      </p:sp>
      <p:grpSp>
        <p:nvGrpSpPr>
          <p:cNvPr id="23" name="Group 22"/>
          <p:cNvGrpSpPr/>
          <p:nvPr/>
        </p:nvGrpSpPr>
        <p:grpSpPr>
          <a:xfrm>
            <a:off x="1180398" y="3152695"/>
            <a:ext cx="690776" cy="1198538"/>
            <a:chOff x="1106012" y="2591221"/>
            <a:chExt cx="690776" cy="1198538"/>
          </a:xfrm>
          <a:solidFill>
            <a:schemeClr val="tx2">
              <a:lumMod val="75000"/>
            </a:schemeClr>
          </a:solidFill>
        </p:grpSpPr>
        <p:sp>
          <p:nvSpPr>
            <p:cNvPr id="19" name="Oval 18"/>
            <p:cNvSpPr/>
            <p:nvPr/>
          </p:nvSpPr>
          <p:spPr>
            <a:xfrm>
              <a:off x="1106012" y="2591221"/>
              <a:ext cx="690775" cy="690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elay 19"/>
            <p:cNvSpPr/>
            <p:nvPr/>
          </p:nvSpPr>
          <p:spPr>
            <a:xfrm rot="16200000">
              <a:off x="1118287" y="3111258"/>
              <a:ext cx="666227" cy="690775"/>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10253691" y="3152695"/>
            <a:ext cx="690776" cy="1198538"/>
            <a:chOff x="1106012" y="2591221"/>
            <a:chExt cx="690776" cy="1198538"/>
          </a:xfrm>
          <a:solidFill>
            <a:schemeClr val="tx2">
              <a:lumMod val="75000"/>
            </a:schemeClr>
          </a:solidFill>
        </p:grpSpPr>
        <p:sp>
          <p:nvSpPr>
            <p:cNvPr id="25" name="Oval 24"/>
            <p:cNvSpPr/>
            <p:nvPr/>
          </p:nvSpPr>
          <p:spPr>
            <a:xfrm>
              <a:off x="1106012" y="2591221"/>
              <a:ext cx="690775" cy="690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elay 25"/>
            <p:cNvSpPr/>
            <p:nvPr/>
          </p:nvSpPr>
          <p:spPr>
            <a:xfrm rot="16200000">
              <a:off x="1118287" y="3111258"/>
              <a:ext cx="666227" cy="690775"/>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p:cNvSpPr txBox="1"/>
          <p:nvPr/>
        </p:nvSpPr>
        <p:spPr>
          <a:xfrm>
            <a:off x="1059952" y="1747831"/>
            <a:ext cx="946093" cy="369332"/>
          </a:xfrm>
          <a:prstGeom prst="rect">
            <a:avLst/>
          </a:prstGeom>
          <a:noFill/>
        </p:spPr>
        <p:txBody>
          <a:bodyPr wrap="none" rtlCol="0">
            <a:spAutoFit/>
          </a:bodyPr>
          <a:lstStyle/>
          <a:p>
            <a:r>
              <a:rPr lang="en-US" b="1" dirty="0"/>
              <a:t>SENDER</a:t>
            </a:r>
          </a:p>
        </p:txBody>
      </p:sp>
      <p:sp>
        <p:nvSpPr>
          <p:cNvPr id="28" name="TextBox 27"/>
          <p:cNvSpPr txBox="1"/>
          <p:nvPr/>
        </p:nvSpPr>
        <p:spPr>
          <a:xfrm>
            <a:off x="10050789" y="1747831"/>
            <a:ext cx="1096582" cy="369332"/>
          </a:xfrm>
          <a:prstGeom prst="rect">
            <a:avLst/>
          </a:prstGeom>
          <a:noFill/>
        </p:spPr>
        <p:txBody>
          <a:bodyPr wrap="none" rtlCol="0">
            <a:spAutoFit/>
          </a:bodyPr>
          <a:lstStyle/>
          <a:p>
            <a:r>
              <a:rPr lang="en-US" b="1" dirty="0"/>
              <a:t>RECEIVER</a:t>
            </a:r>
          </a:p>
        </p:txBody>
      </p:sp>
      <p:sp>
        <p:nvSpPr>
          <p:cNvPr id="38" name="TextBox 37"/>
          <p:cNvSpPr txBox="1"/>
          <p:nvPr/>
        </p:nvSpPr>
        <p:spPr>
          <a:xfrm>
            <a:off x="854243" y="5768132"/>
            <a:ext cx="1389098" cy="646331"/>
          </a:xfrm>
          <a:prstGeom prst="rect">
            <a:avLst/>
          </a:prstGeom>
          <a:noFill/>
        </p:spPr>
        <p:txBody>
          <a:bodyPr wrap="none" rtlCol="0">
            <a:spAutoFit/>
          </a:bodyPr>
          <a:lstStyle/>
          <a:p>
            <a:pPr algn="ctr"/>
            <a:r>
              <a:rPr lang="en-US" b="1" dirty="0"/>
              <a:t>RING</a:t>
            </a:r>
          </a:p>
          <a:p>
            <a:pPr algn="ctr"/>
            <a:r>
              <a:rPr lang="en-US" b="1" dirty="0"/>
              <a:t>SIGNATURES</a:t>
            </a:r>
          </a:p>
        </p:txBody>
      </p:sp>
      <p:sp>
        <p:nvSpPr>
          <p:cNvPr id="56" name="TextBox 55"/>
          <p:cNvSpPr txBox="1"/>
          <p:nvPr/>
        </p:nvSpPr>
        <p:spPr>
          <a:xfrm>
            <a:off x="9973614" y="5768132"/>
            <a:ext cx="1292662" cy="646331"/>
          </a:xfrm>
          <a:prstGeom prst="rect">
            <a:avLst/>
          </a:prstGeom>
          <a:noFill/>
        </p:spPr>
        <p:txBody>
          <a:bodyPr wrap="none" rtlCol="0">
            <a:spAutoFit/>
          </a:bodyPr>
          <a:lstStyle/>
          <a:p>
            <a:pPr algn="ctr"/>
            <a:r>
              <a:rPr lang="en-US" b="1" dirty="0"/>
              <a:t>STEALTH</a:t>
            </a:r>
          </a:p>
          <a:p>
            <a:pPr algn="ctr"/>
            <a:r>
              <a:rPr lang="en-US" b="1" dirty="0"/>
              <a:t>ADDRESSES</a:t>
            </a:r>
          </a:p>
        </p:txBody>
      </p:sp>
      <p:grpSp>
        <p:nvGrpSpPr>
          <p:cNvPr id="57" name="Group 56"/>
          <p:cNvGrpSpPr/>
          <p:nvPr/>
        </p:nvGrpSpPr>
        <p:grpSpPr>
          <a:xfrm>
            <a:off x="6687631" y="3166447"/>
            <a:ext cx="1694836" cy="1037118"/>
            <a:chOff x="2971740" y="5398870"/>
            <a:chExt cx="1694836" cy="1037118"/>
          </a:xfrm>
          <a:solidFill>
            <a:schemeClr val="tx2">
              <a:lumMod val="75000"/>
            </a:schemeClr>
          </a:solidFill>
        </p:grpSpPr>
        <p:sp>
          <p:nvSpPr>
            <p:cNvPr id="58" name="Oval 57"/>
            <p:cNvSpPr/>
            <p:nvPr/>
          </p:nvSpPr>
          <p:spPr>
            <a:xfrm>
              <a:off x="3362976" y="6147230"/>
              <a:ext cx="288758" cy="2887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801978" y="5398870"/>
              <a:ext cx="288758" cy="2887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979159" y="6024513"/>
              <a:ext cx="288758" cy="2887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377818" y="5672775"/>
              <a:ext cx="288758" cy="2887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rot="20036159">
              <a:off x="3266441" y="5614519"/>
              <a:ext cx="82296" cy="6209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rot="15970832">
              <a:off x="3490151" y="5243426"/>
              <a:ext cx="82296" cy="6353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rot="20795181">
              <a:off x="4000222" y="5595126"/>
              <a:ext cx="82296" cy="495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rot="13666799">
              <a:off x="4289260" y="5832331"/>
              <a:ext cx="82296" cy="3148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17778814">
              <a:off x="4199650" y="5445530"/>
              <a:ext cx="82296" cy="4345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rot="15428033">
              <a:off x="3760830" y="6001251"/>
              <a:ext cx="82296" cy="4856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971740" y="5442096"/>
              <a:ext cx="288758" cy="28875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p:cNvSpPr txBox="1"/>
          <p:nvPr/>
        </p:nvSpPr>
        <p:spPr>
          <a:xfrm>
            <a:off x="3945281" y="1744940"/>
            <a:ext cx="1098379" cy="369332"/>
          </a:xfrm>
          <a:prstGeom prst="rect">
            <a:avLst/>
          </a:prstGeom>
          <a:noFill/>
        </p:spPr>
        <p:txBody>
          <a:bodyPr wrap="none" rtlCol="0">
            <a:spAutoFit/>
          </a:bodyPr>
          <a:lstStyle/>
          <a:p>
            <a:pPr algn="ctr"/>
            <a:r>
              <a:rPr lang="en-US" b="1" dirty="0"/>
              <a:t>AMOUNT</a:t>
            </a:r>
          </a:p>
        </p:txBody>
      </p:sp>
      <p:sp>
        <p:nvSpPr>
          <p:cNvPr id="70" name="TextBox 69"/>
          <p:cNvSpPr txBox="1"/>
          <p:nvPr/>
        </p:nvSpPr>
        <p:spPr>
          <a:xfrm>
            <a:off x="6750800" y="1747831"/>
            <a:ext cx="1568506" cy="646331"/>
          </a:xfrm>
          <a:prstGeom prst="rect">
            <a:avLst/>
          </a:prstGeom>
          <a:noFill/>
        </p:spPr>
        <p:txBody>
          <a:bodyPr wrap="none" rtlCol="0">
            <a:spAutoFit/>
          </a:bodyPr>
          <a:lstStyle/>
          <a:p>
            <a:pPr algn="ctr"/>
            <a:r>
              <a:rPr lang="en-US" b="1" dirty="0"/>
              <a:t>TRANSACTION</a:t>
            </a:r>
          </a:p>
          <a:p>
            <a:pPr algn="ctr"/>
            <a:r>
              <a:rPr lang="en-US" b="1" dirty="0"/>
              <a:t>BROADCAST</a:t>
            </a:r>
          </a:p>
        </p:txBody>
      </p:sp>
      <p:sp>
        <p:nvSpPr>
          <p:cNvPr id="71" name="TextBox 70"/>
          <p:cNvSpPr txBox="1"/>
          <p:nvPr/>
        </p:nvSpPr>
        <p:spPr>
          <a:xfrm>
            <a:off x="3907744" y="2840291"/>
            <a:ext cx="1168910" cy="1569660"/>
          </a:xfrm>
          <a:prstGeom prst="rect">
            <a:avLst/>
          </a:prstGeom>
          <a:noFill/>
        </p:spPr>
        <p:txBody>
          <a:bodyPr wrap="none" rtlCol="0">
            <a:spAutoFit/>
          </a:bodyPr>
          <a:lstStyle/>
          <a:p>
            <a:r>
              <a:rPr lang="en-US" sz="9600" dirty="0">
                <a:solidFill>
                  <a:srgbClr val="333F50"/>
                </a:solidFill>
              </a:rPr>
              <a:t>ɱ</a:t>
            </a:r>
          </a:p>
        </p:txBody>
      </p:sp>
      <p:sp>
        <p:nvSpPr>
          <p:cNvPr id="72" name="TextBox 71"/>
          <p:cNvSpPr txBox="1"/>
          <p:nvPr/>
        </p:nvSpPr>
        <p:spPr>
          <a:xfrm>
            <a:off x="6803128" y="5768132"/>
            <a:ext cx="1472839" cy="646331"/>
          </a:xfrm>
          <a:prstGeom prst="rect">
            <a:avLst/>
          </a:prstGeom>
          <a:noFill/>
        </p:spPr>
        <p:txBody>
          <a:bodyPr wrap="none" rtlCol="0">
            <a:spAutoFit/>
          </a:bodyPr>
          <a:lstStyle/>
          <a:p>
            <a:pPr algn="ctr"/>
            <a:r>
              <a:rPr lang="en-US" b="1" dirty="0"/>
              <a:t>KOVRI</a:t>
            </a:r>
          </a:p>
          <a:p>
            <a:pPr algn="ctr"/>
            <a:r>
              <a:rPr lang="en-US" b="1" dirty="0"/>
              <a:t>(I2P ROUTER)</a:t>
            </a:r>
          </a:p>
        </p:txBody>
      </p:sp>
      <p:sp>
        <p:nvSpPr>
          <p:cNvPr id="73" name="TextBox 72"/>
          <p:cNvSpPr txBox="1"/>
          <p:nvPr/>
        </p:nvSpPr>
        <p:spPr>
          <a:xfrm>
            <a:off x="3209360" y="5768132"/>
            <a:ext cx="2541081" cy="646331"/>
          </a:xfrm>
          <a:prstGeom prst="rect">
            <a:avLst/>
          </a:prstGeom>
          <a:noFill/>
        </p:spPr>
        <p:txBody>
          <a:bodyPr wrap="none" rtlCol="0">
            <a:spAutoFit/>
          </a:bodyPr>
          <a:lstStyle/>
          <a:p>
            <a:pPr algn="ctr"/>
            <a:r>
              <a:rPr lang="en-US" b="1" dirty="0"/>
              <a:t>RING CONFIDENTIAL</a:t>
            </a:r>
          </a:p>
          <a:p>
            <a:pPr algn="ctr"/>
            <a:r>
              <a:rPr lang="en-US" b="1" dirty="0"/>
              <a:t>TRANSACTIONS (R</a:t>
            </a:r>
            <a:r>
              <a:rPr lang="en-US" sz="1500" b="1" dirty="0"/>
              <a:t>ING</a:t>
            </a:r>
            <a:r>
              <a:rPr lang="en-US" b="1" dirty="0"/>
              <a:t>CT)</a:t>
            </a:r>
          </a:p>
        </p:txBody>
      </p:sp>
    </p:spTree>
    <p:extLst>
      <p:ext uri="{BB962C8B-B14F-4D97-AF65-F5344CB8AC3E}">
        <p14:creationId xmlns:p14="http://schemas.microsoft.com/office/powerpoint/2010/main" val="313263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circle(out)">
                                      <p:cBhvr>
                                        <p:cTn id="11" dur="500"/>
                                        <p:tgtEl>
                                          <p:spTgt spid="47"/>
                                        </p:tgtEl>
                                      </p:cBhvr>
                                    </p:animEffect>
                                  </p:childTnLst>
                                </p:cTn>
                              </p:par>
                              <p:par>
                                <p:cTn id="12" presetID="6" presetClass="entr" presetSubtype="32" fill="hold" grpId="0" nodeType="with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circle(out)">
                                      <p:cBhvr>
                                        <p:cTn id="14" dur="500"/>
                                        <p:tgtEl>
                                          <p:spTgt spid="48"/>
                                        </p:tgtEl>
                                      </p:cBhvr>
                                    </p:animEffect>
                                  </p:childTnLst>
                                </p:cTn>
                              </p:par>
                              <p:par>
                                <p:cTn id="15" presetID="6" presetClass="entr" presetSubtype="32"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circle(out)">
                                      <p:cBhvr>
                                        <p:cTn id="17" dur="500"/>
                                        <p:tgtEl>
                                          <p:spTgt spid="49"/>
                                        </p:tgtEl>
                                      </p:cBhvr>
                                    </p:animEffect>
                                  </p:childTnLst>
                                </p:cTn>
                              </p:par>
                              <p:par>
                                <p:cTn id="18" presetID="6" presetClass="entr" presetSubtype="32"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circle(out)">
                                      <p:cBhvr>
                                        <p:cTn id="20" dur="500"/>
                                        <p:tgtEl>
                                          <p:spTgt spid="50"/>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10" presetClass="entr" presetSubtype="0" fill="hold"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500"/>
                                        <p:tgtEl>
                                          <p:spTgt spid="57"/>
                                        </p:tgtEl>
                                      </p:cBhvr>
                                    </p:animEffect>
                                  </p:childTnLst>
                                </p:cTn>
                              </p:par>
                              <p:par>
                                <p:cTn id="31" presetID="10"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500"/>
                                        <p:tgtEl>
                                          <p:spTgt spid="6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500"/>
                                        <p:tgtEl>
                                          <p:spTgt spid="7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up)">
                                      <p:cBhvr>
                                        <p:cTn id="54" dur="500"/>
                                        <p:tgtEl>
                                          <p:spTgt spid="3"/>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fade">
                                      <p:cBhvr>
                                        <p:cTn id="67" dur="500"/>
                                        <p:tgtEl>
                                          <p:spTgt spid="7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wipe(up)">
                                      <p:cBhvr>
                                        <p:cTn id="72" dur="500"/>
                                        <p:tgtEl>
                                          <p:spTgt spid="53"/>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fade">
                                      <p:cBhvr>
                                        <p:cTn id="76" dur="500"/>
                                        <p:tgtEl>
                                          <p:spTgt spid="72"/>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wipe(up)">
                                      <p:cBhvr>
                                        <p:cTn id="81" dur="500"/>
                                        <p:tgtEl>
                                          <p:spTgt spid="55"/>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3" grpId="0" animBg="1"/>
      <p:bldP spid="45" grpId="0" animBg="1"/>
      <p:bldP spid="6" grpId="0" animBg="1"/>
      <p:bldP spid="3" grpId="0" animBg="1"/>
      <p:bldP spid="50" grpId="0" animBg="1"/>
      <p:bldP spid="49" grpId="0" animBg="1"/>
      <p:bldP spid="48" grpId="0" animBg="1"/>
      <p:bldP spid="47" grpId="0" animBg="1"/>
      <p:bldP spid="2" grpId="0"/>
      <p:bldP spid="27" grpId="0"/>
      <p:bldP spid="28" grpId="0"/>
      <p:bldP spid="38" grpId="0"/>
      <p:bldP spid="56" grpId="0"/>
      <p:bldP spid="69" grpId="0"/>
      <p:bldP spid="70" grpId="0"/>
      <p:bldP spid="71" grpId="0"/>
      <p:bldP spid="72" grpId="0"/>
      <p:bldP spid="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Ring Signatures &amp; </a:t>
            </a:r>
            <a:r>
              <a:rPr lang="en-US" b="1" dirty="0" err="1"/>
              <a:t>RingCT</a:t>
            </a:r>
            <a:endParaRPr lang="en-US" b="1" dirty="0"/>
          </a:p>
        </p:txBody>
      </p:sp>
      <p:grpSp>
        <p:nvGrpSpPr>
          <p:cNvPr id="4" name="Group 3"/>
          <p:cNvGrpSpPr/>
          <p:nvPr/>
        </p:nvGrpSpPr>
        <p:grpSpPr>
          <a:xfrm>
            <a:off x="662608" y="1552772"/>
            <a:ext cx="10866783" cy="5035826"/>
            <a:chOff x="662608" y="1552772"/>
            <a:chExt cx="10866783" cy="5035826"/>
          </a:xfrm>
        </p:grpSpPr>
        <p:sp>
          <p:nvSpPr>
            <p:cNvPr id="3" name="Rectangle: Rounded Corners 2"/>
            <p:cNvSpPr/>
            <p:nvPr/>
          </p:nvSpPr>
          <p:spPr>
            <a:xfrm>
              <a:off x="662608" y="1552772"/>
              <a:ext cx="10866783" cy="5035826"/>
            </a:xfrm>
            <a:prstGeom prst="roundRect">
              <a:avLst>
                <a:gd name="adj" fmla="val 350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645247" y="1798599"/>
              <a:ext cx="2723147" cy="529389"/>
            </a:xfrm>
            <a:prstGeom prst="round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 (</a:t>
              </a:r>
              <a:r>
                <a:rPr lang="en-US" dirty="0" err="1">
                  <a:solidFill>
                    <a:schemeClr val="tx1"/>
                  </a:solidFill>
                </a:rPr>
                <a:t>Tx</a:t>
              </a:r>
              <a:r>
                <a:rPr lang="en-US" dirty="0">
                  <a:solidFill>
                    <a:schemeClr val="tx1"/>
                  </a:solidFill>
                </a:rPr>
                <a:t> ID hng6iwfumwf8)</a:t>
              </a:r>
            </a:p>
          </p:txBody>
        </p:sp>
        <p:sp>
          <p:nvSpPr>
            <p:cNvPr id="10" name="Rounded Rectangle 9"/>
            <p:cNvSpPr/>
            <p:nvPr/>
          </p:nvSpPr>
          <p:spPr>
            <a:xfrm>
              <a:off x="5645246" y="2469077"/>
              <a:ext cx="2723147" cy="529389"/>
            </a:xfrm>
            <a:prstGeom prst="round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 (</a:t>
              </a:r>
              <a:r>
                <a:rPr lang="en-US" dirty="0" err="1">
                  <a:solidFill>
                    <a:schemeClr val="tx1"/>
                  </a:solidFill>
                </a:rPr>
                <a:t>Tx</a:t>
              </a:r>
              <a:r>
                <a:rPr lang="en-US" dirty="0">
                  <a:solidFill>
                    <a:schemeClr val="tx1"/>
                  </a:solidFill>
                </a:rPr>
                <a:t> ID cb8vqfi8dfj65f)</a:t>
              </a:r>
            </a:p>
          </p:txBody>
        </p:sp>
        <p:sp>
          <p:nvSpPr>
            <p:cNvPr id="5" name="Rounded Rectangle 4"/>
            <p:cNvSpPr/>
            <p:nvPr/>
          </p:nvSpPr>
          <p:spPr>
            <a:xfrm>
              <a:off x="2746514" y="1800622"/>
              <a:ext cx="2723145" cy="529389"/>
            </a:xfrm>
            <a:prstGeom prst="round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 (</a:t>
              </a:r>
              <a:r>
                <a:rPr lang="en-US" dirty="0" err="1">
                  <a:solidFill>
                    <a:schemeClr val="tx1"/>
                  </a:solidFill>
                </a:rPr>
                <a:t>Tx</a:t>
              </a:r>
              <a:r>
                <a:rPr lang="en-US" dirty="0">
                  <a:solidFill>
                    <a:schemeClr val="tx1"/>
                  </a:solidFill>
                </a:rPr>
                <a:t> ID e4hn4ifqyd5ed)</a:t>
              </a:r>
            </a:p>
          </p:txBody>
        </p:sp>
        <p:sp>
          <p:nvSpPr>
            <p:cNvPr id="6" name="Rounded Rectangle 5"/>
            <p:cNvSpPr/>
            <p:nvPr/>
          </p:nvSpPr>
          <p:spPr>
            <a:xfrm>
              <a:off x="2746511" y="3137534"/>
              <a:ext cx="2723147" cy="529389"/>
            </a:xfrm>
            <a:prstGeom prst="round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 (</a:t>
              </a:r>
              <a:r>
                <a:rPr lang="en-US" dirty="0" err="1">
                  <a:solidFill>
                    <a:schemeClr val="tx1"/>
                  </a:solidFill>
                </a:rPr>
                <a:t>Tx</a:t>
              </a:r>
              <a:r>
                <a:rPr lang="en-US" dirty="0">
                  <a:solidFill>
                    <a:schemeClr val="tx1"/>
                  </a:solidFill>
                </a:rPr>
                <a:t> ID wb4f5hdfdicnd)</a:t>
              </a:r>
            </a:p>
          </p:txBody>
        </p:sp>
        <p:sp>
          <p:nvSpPr>
            <p:cNvPr id="7" name="Rounded Rectangle 6"/>
            <p:cNvSpPr/>
            <p:nvPr/>
          </p:nvSpPr>
          <p:spPr>
            <a:xfrm>
              <a:off x="2746511" y="3804839"/>
              <a:ext cx="2723147" cy="529389"/>
            </a:xfrm>
            <a:prstGeom prst="round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 (</a:t>
              </a:r>
              <a:r>
                <a:rPr lang="en-US" dirty="0" err="1">
                  <a:solidFill>
                    <a:schemeClr val="tx1"/>
                  </a:solidFill>
                </a:rPr>
                <a:t>Tx</a:t>
              </a:r>
              <a:r>
                <a:rPr lang="en-US" dirty="0">
                  <a:solidFill>
                    <a:schemeClr val="tx1"/>
                  </a:solidFill>
                </a:rPr>
                <a:t> ID nh5nogsefwjw)</a:t>
              </a:r>
            </a:p>
          </p:txBody>
        </p:sp>
        <p:sp>
          <p:nvSpPr>
            <p:cNvPr id="8" name="Rounded Rectangle 7"/>
            <p:cNvSpPr/>
            <p:nvPr/>
          </p:nvSpPr>
          <p:spPr>
            <a:xfrm>
              <a:off x="2746510" y="5141751"/>
              <a:ext cx="2723147" cy="529389"/>
            </a:xfrm>
            <a:prstGeom prst="round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 (</a:t>
              </a:r>
              <a:r>
                <a:rPr lang="en-US" dirty="0" err="1">
                  <a:solidFill>
                    <a:schemeClr val="tx1"/>
                  </a:solidFill>
                </a:rPr>
                <a:t>Tx</a:t>
              </a:r>
              <a:r>
                <a:rPr lang="en-US" dirty="0">
                  <a:solidFill>
                    <a:schemeClr val="tx1"/>
                  </a:solidFill>
                </a:rPr>
                <a:t> ID ybwnng8nengf)</a:t>
              </a:r>
            </a:p>
          </p:txBody>
        </p:sp>
        <p:sp>
          <p:nvSpPr>
            <p:cNvPr id="30" name="Rounded Rectangle 4"/>
            <p:cNvSpPr/>
            <p:nvPr/>
          </p:nvSpPr>
          <p:spPr>
            <a:xfrm>
              <a:off x="2746513" y="2469078"/>
              <a:ext cx="2723145" cy="529389"/>
            </a:xfrm>
            <a:prstGeom prst="round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 (</a:t>
              </a:r>
              <a:r>
                <a:rPr lang="en-US" dirty="0" err="1">
                  <a:solidFill>
                    <a:schemeClr val="tx1"/>
                  </a:solidFill>
                </a:rPr>
                <a:t>Tx</a:t>
              </a:r>
              <a:r>
                <a:rPr lang="en-US" dirty="0">
                  <a:solidFill>
                    <a:schemeClr val="tx1"/>
                  </a:solidFill>
                </a:rPr>
                <a:t> ID eshgni5lsvnf74)</a:t>
              </a:r>
            </a:p>
          </p:txBody>
        </p:sp>
        <p:sp>
          <p:nvSpPr>
            <p:cNvPr id="31" name="Rounded Rectangle 6"/>
            <p:cNvSpPr/>
            <p:nvPr/>
          </p:nvSpPr>
          <p:spPr>
            <a:xfrm>
              <a:off x="2746510" y="4474446"/>
              <a:ext cx="2723147" cy="529389"/>
            </a:xfrm>
            <a:prstGeom prst="round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 (</a:t>
              </a:r>
              <a:r>
                <a:rPr lang="en-US" dirty="0" err="1">
                  <a:solidFill>
                    <a:schemeClr val="tx1"/>
                  </a:solidFill>
                </a:rPr>
                <a:t>Tx</a:t>
              </a:r>
              <a:r>
                <a:rPr lang="en-US" dirty="0">
                  <a:solidFill>
                    <a:schemeClr val="tx1"/>
                  </a:solidFill>
                </a:rPr>
                <a:t> ID fgwinw3fwtk54)</a:t>
              </a:r>
            </a:p>
          </p:txBody>
        </p:sp>
        <p:sp>
          <p:nvSpPr>
            <p:cNvPr id="32" name="Rounded Rectangle 7"/>
            <p:cNvSpPr/>
            <p:nvPr/>
          </p:nvSpPr>
          <p:spPr>
            <a:xfrm>
              <a:off x="2746510" y="5811358"/>
              <a:ext cx="2723147" cy="529389"/>
            </a:xfrm>
            <a:prstGeom prst="round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 (</a:t>
              </a:r>
              <a:r>
                <a:rPr lang="en-US" dirty="0" err="1">
                  <a:solidFill>
                    <a:schemeClr val="tx1"/>
                  </a:solidFill>
                </a:rPr>
                <a:t>Tx</a:t>
              </a:r>
              <a:r>
                <a:rPr lang="en-US" dirty="0">
                  <a:solidFill>
                    <a:schemeClr val="tx1"/>
                  </a:solidFill>
                </a:rPr>
                <a:t> ID e4bgn8flwwrj8)</a:t>
              </a:r>
            </a:p>
          </p:txBody>
        </p:sp>
        <p:sp>
          <p:nvSpPr>
            <p:cNvPr id="33" name="Rounded Rectangle 5"/>
            <p:cNvSpPr/>
            <p:nvPr/>
          </p:nvSpPr>
          <p:spPr>
            <a:xfrm>
              <a:off x="5645247" y="3137534"/>
              <a:ext cx="2723147" cy="529389"/>
            </a:xfrm>
            <a:prstGeom prst="round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 (</a:t>
              </a:r>
              <a:r>
                <a:rPr lang="en-US" dirty="0" err="1">
                  <a:solidFill>
                    <a:schemeClr val="tx1"/>
                  </a:solidFill>
                </a:rPr>
                <a:t>Tx</a:t>
              </a:r>
              <a:r>
                <a:rPr lang="en-US" dirty="0">
                  <a:solidFill>
                    <a:schemeClr val="tx1"/>
                  </a:solidFill>
                </a:rPr>
                <a:t> ID fnidmfnu3dm8)</a:t>
              </a:r>
            </a:p>
          </p:txBody>
        </p:sp>
        <p:sp>
          <p:nvSpPr>
            <p:cNvPr id="35" name="Rounded Rectangle 6"/>
            <p:cNvSpPr/>
            <p:nvPr/>
          </p:nvSpPr>
          <p:spPr>
            <a:xfrm>
              <a:off x="5645247" y="3804839"/>
              <a:ext cx="2723147" cy="529389"/>
            </a:xfrm>
            <a:prstGeom prst="round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 (</a:t>
              </a:r>
              <a:r>
                <a:rPr lang="en-US" dirty="0" err="1">
                  <a:solidFill>
                    <a:schemeClr val="tx1"/>
                  </a:solidFill>
                </a:rPr>
                <a:t>Tx</a:t>
              </a:r>
              <a:r>
                <a:rPr lang="en-US" dirty="0">
                  <a:solidFill>
                    <a:schemeClr val="tx1"/>
                  </a:solidFill>
                </a:rPr>
                <a:t> ID twv8mf8dnfas)</a:t>
              </a:r>
            </a:p>
          </p:txBody>
        </p:sp>
        <p:sp>
          <p:nvSpPr>
            <p:cNvPr id="36" name="Rounded Rectangle 7"/>
            <p:cNvSpPr/>
            <p:nvPr/>
          </p:nvSpPr>
          <p:spPr>
            <a:xfrm>
              <a:off x="5645246" y="5141751"/>
              <a:ext cx="2723147" cy="529389"/>
            </a:xfrm>
            <a:prstGeom prst="round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13 (</a:t>
              </a:r>
              <a:r>
                <a:rPr lang="en-US" dirty="0" err="1">
                  <a:solidFill>
                    <a:schemeClr val="tx1"/>
                  </a:solidFill>
                </a:rPr>
                <a:t>Tx</a:t>
              </a:r>
              <a:r>
                <a:rPr lang="en-US" dirty="0">
                  <a:solidFill>
                    <a:schemeClr val="tx1"/>
                  </a:solidFill>
                </a:rPr>
                <a:t> ID 7nr8mrjffijdtm)</a:t>
              </a:r>
            </a:p>
          </p:txBody>
        </p:sp>
        <p:sp>
          <p:nvSpPr>
            <p:cNvPr id="38" name="Rounded Rectangle 6"/>
            <p:cNvSpPr/>
            <p:nvPr/>
          </p:nvSpPr>
          <p:spPr>
            <a:xfrm>
              <a:off x="5645246" y="4474446"/>
              <a:ext cx="2723147" cy="529389"/>
            </a:xfrm>
            <a:prstGeom prst="round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 (</a:t>
              </a:r>
              <a:r>
                <a:rPr lang="en-US" dirty="0" err="1">
                  <a:solidFill>
                    <a:schemeClr val="tx1"/>
                  </a:solidFill>
                </a:rPr>
                <a:t>Tx</a:t>
              </a:r>
              <a:r>
                <a:rPr lang="en-US" dirty="0">
                  <a:solidFill>
                    <a:schemeClr val="tx1"/>
                  </a:solidFill>
                </a:rPr>
                <a:t> ID h5o8mfdngkd)</a:t>
              </a:r>
            </a:p>
          </p:txBody>
        </p:sp>
        <p:sp>
          <p:nvSpPr>
            <p:cNvPr id="43" name="Rounded Rectangle 7"/>
            <p:cNvSpPr/>
            <p:nvPr/>
          </p:nvSpPr>
          <p:spPr>
            <a:xfrm>
              <a:off x="5645246" y="5811358"/>
              <a:ext cx="2723147" cy="529389"/>
            </a:xfrm>
            <a:prstGeom prst="round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 (</a:t>
              </a:r>
              <a:r>
                <a:rPr lang="en-US" dirty="0" err="1">
                  <a:solidFill>
                    <a:schemeClr val="tx1"/>
                  </a:solidFill>
                </a:rPr>
                <a:t>Tx</a:t>
              </a:r>
              <a:r>
                <a:rPr lang="en-US" dirty="0">
                  <a:solidFill>
                    <a:schemeClr val="tx1"/>
                  </a:solidFill>
                </a:rPr>
                <a:t> ID f8n8madkrjmd)</a:t>
              </a:r>
            </a:p>
          </p:txBody>
        </p:sp>
        <p:sp>
          <p:nvSpPr>
            <p:cNvPr id="44" name="Rounded Rectangle 8"/>
            <p:cNvSpPr/>
            <p:nvPr/>
          </p:nvSpPr>
          <p:spPr>
            <a:xfrm>
              <a:off x="8543982" y="1798599"/>
              <a:ext cx="2723147" cy="529389"/>
            </a:xfrm>
            <a:prstGeom prst="round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 (</a:t>
              </a:r>
              <a:r>
                <a:rPr lang="en-US" dirty="0" err="1">
                  <a:solidFill>
                    <a:schemeClr val="tx1"/>
                  </a:solidFill>
                </a:rPr>
                <a:t>Tx</a:t>
              </a:r>
              <a:r>
                <a:rPr lang="en-US" dirty="0">
                  <a:solidFill>
                    <a:schemeClr val="tx1"/>
                  </a:solidFill>
                </a:rPr>
                <a:t> ID wn3f4diiijffwn)</a:t>
              </a:r>
            </a:p>
          </p:txBody>
        </p:sp>
        <p:sp>
          <p:nvSpPr>
            <p:cNvPr id="45" name="Rounded Rectangle 9"/>
            <p:cNvSpPr/>
            <p:nvPr/>
          </p:nvSpPr>
          <p:spPr>
            <a:xfrm>
              <a:off x="8543981" y="2469077"/>
              <a:ext cx="2723147" cy="529389"/>
            </a:xfrm>
            <a:prstGeom prst="round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16 (</a:t>
              </a:r>
              <a:r>
                <a:rPr lang="en-US" dirty="0" err="1">
                  <a:solidFill>
                    <a:schemeClr val="tx1"/>
                  </a:solidFill>
                </a:rPr>
                <a:t>Tx</a:t>
              </a:r>
              <a:r>
                <a:rPr lang="en-US" dirty="0">
                  <a:solidFill>
                    <a:schemeClr val="tx1"/>
                  </a:solidFill>
                </a:rPr>
                <a:t> ID 5 f8wnfdmmii)</a:t>
              </a:r>
            </a:p>
          </p:txBody>
        </p:sp>
        <p:sp>
          <p:nvSpPr>
            <p:cNvPr id="46" name="Rounded Rectangle 5"/>
            <p:cNvSpPr/>
            <p:nvPr/>
          </p:nvSpPr>
          <p:spPr>
            <a:xfrm>
              <a:off x="8543982" y="3137534"/>
              <a:ext cx="2723147" cy="529389"/>
            </a:xfrm>
            <a:prstGeom prst="round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17 (</a:t>
              </a:r>
              <a:r>
                <a:rPr lang="en-US" dirty="0" err="1">
                  <a:solidFill>
                    <a:schemeClr val="tx1"/>
                  </a:solidFill>
                </a:rPr>
                <a:t>Tx</a:t>
              </a:r>
              <a:r>
                <a:rPr lang="en-US" dirty="0">
                  <a:solidFill>
                    <a:schemeClr val="tx1"/>
                  </a:solidFill>
                </a:rPr>
                <a:t> ID h8fn5mdfi4w)</a:t>
              </a:r>
            </a:p>
          </p:txBody>
        </p:sp>
        <p:sp>
          <p:nvSpPr>
            <p:cNvPr id="47" name="Rounded Rectangle 6"/>
            <p:cNvSpPr/>
            <p:nvPr/>
          </p:nvSpPr>
          <p:spPr>
            <a:xfrm>
              <a:off x="8543982" y="3804839"/>
              <a:ext cx="2723147" cy="529389"/>
            </a:xfrm>
            <a:prstGeom prst="round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18 (</a:t>
              </a:r>
              <a:r>
                <a:rPr lang="en-US" dirty="0" err="1">
                  <a:solidFill>
                    <a:schemeClr val="tx1"/>
                  </a:solidFill>
                </a:rPr>
                <a:t>Tx</a:t>
              </a:r>
              <a:r>
                <a:rPr lang="en-US" dirty="0">
                  <a:solidFill>
                    <a:schemeClr val="tx1"/>
                  </a:solidFill>
                </a:rPr>
                <a:t> ID n48gfwmfdki)</a:t>
              </a:r>
            </a:p>
          </p:txBody>
        </p:sp>
        <p:sp>
          <p:nvSpPr>
            <p:cNvPr id="48" name="Rounded Rectangle 7"/>
            <p:cNvSpPr/>
            <p:nvPr/>
          </p:nvSpPr>
          <p:spPr>
            <a:xfrm>
              <a:off x="8543981" y="5141751"/>
              <a:ext cx="2723147" cy="529389"/>
            </a:xfrm>
            <a:prstGeom prst="round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20 (</a:t>
              </a:r>
              <a:r>
                <a:rPr lang="en-US" dirty="0" err="1">
                  <a:solidFill>
                    <a:schemeClr val="tx1"/>
                  </a:solidFill>
                </a:rPr>
                <a:t>Tx</a:t>
              </a:r>
              <a:r>
                <a:rPr lang="en-US" dirty="0">
                  <a:solidFill>
                    <a:schemeClr val="tx1"/>
                  </a:solidFill>
                </a:rPr>
                <a:t> ID t4vn8lf8djer4)</a:t>
              </a:r>
            </a:p>
          </p:txBody>
        </p:sp>
        <p:sp>
          <p:nvSpPr>
            <p:cNvPr id="49" name="Rounded Rectangle 6"/>
            <p:cNvSpPr/>
            <p:nvPr/>
          </p:nvSpPr>
          <p:spPr>
            <a:xfrm>
              <a:off x="8543981" y="4474446"/>
              <a:ext cx="2723147" cy="529389"/>
            </a:xfrm>
            <a:prstGeom prst="round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19 (</a:t>
              </a:r>
              <a:r>
                <a:rPr lang="en-US" dirty="0" err="1">
                  <a:solidFill>
                    <a:schemeClr val="tx1"/>
                  </a:solidFill>
                </a:rPr>
                <a:t>Tx</a:t>
              </a:r>
              <a:r>
                <a:rPr lang="en-US" dirty="0">
                  <a:solidFill>
                    <a:schemeClr val="tx1"/>
                  </a:solidFill>
                </a:rPr>
                <a:t> ID </a:t>
              </a:r>
              <a:r>
                <a:rPr lang="en-US" dirty="0" err="1">
                  <a:solidFill>
                    <a:schemeClr val="tx1"/>
                  </a:solidFill>
                </a:rPr>
                <a:t>fnidmnfdsam</a:t>
              </a:r>
              <a:r>
                <a:rPr lang="en-US" dirty="0">
                  <a:solidFill>
                    <a:schemeClr val="tx1"/>
                  </a:solidFill>
                </a:rPr>
                <a:t>)</a:t>
              </a:r>
            </a:p>
          </p:txBody>
        </p:sp>
        <p:sp>
          <p:nvSpPr>
            <p:cNvPr id="50" name="Rounded Rectangle 7"/>
            <p:cNvSpPr/>
            <p:nvPr/>
          </p:nvSpPr>
          <p:spPr>
            <a:xfrm>
              <a:off x="8543981" y="5811358"/>
              <a:ext cx="2723147" cy="529389"/>
            </a:xfrm>
            <a:prstGeom prst="round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21 (</a:t>
              </a:r>
              <a:r>
                <a:rPr lang="en-US" dirty="0" err="1">
                  <a:solidFill>
                    <a:schemeClr val="tx1"/>
                  </a:solidFill>
                </a:rPr>
                <a:t>Tx</a:t>
              </a:r>
              <a:r>
                <a:rPr lang="en-US" dirty="0">
                  <a:solidFill>
                    <a:schemeClr val="tx1"/>
                  </a:solidFill>
                </a:rPr>
                <a:t> ID 4f5f8njdoam4)</a:t>
              </a:r>
            </a:p>
          </p:txBody>
        </p:sp>
        <p:sp>
          <p:nvSpPr>
            <p:cNvPr id="12" name="TextBox 11"/>
            <p:cNvSpPr txBox="1"/>
            <p:nvPr/>
          </p:nvSpPr>
          <p:spPr>
            <a:xfrm rot="16200000">
              <a:off x="992505" y="3884867"/>
              <a:ext cx="1424108" cy="369332"/>
            </a:xfrm>
            <a:prstGeom prst="rect">
              <a:avLst/>
            </a:prstGeom>
            <a:noFill/>
          </p:spPr>
          <p:txBody>
            <a:bodyPr wrap="none" rtlCol="0">
              <a:spAutoFit/>
            </a:bodyPr>
            <a:lstStyle/>
            <a:p>
              <a:r>
                <a:rPr lang="en-US" b="1" dirty="0"/>
                <a:t>BLOCKCHAIN</a:t>
              </a:r>
            </a:p>
          </p:txBody>
        </p:sp>
      </p:grpSp>
      <p:sp>
        <p:nvSpPr>
          <p:cNvPr id="26" name="Rounded Rectangle 8"/>
          <p:cNvSpPr/>
          <p:nvPr/>
        </p:nvSpPr>
        <p:spPr>
          <a:xfrm>
            <a:off x="5645246" y="1798599"/>
            <a:ext cx="2723147" cy="529389"/>
          </a:xfrm>
          <a:prstGeom prst="roundRect">
            <a:avLst/>
          </a:prstGeom>
          <a:solidFill>
            <a:srgbClr val="F8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 (</a:t>
            </a:r>
            <a:r>
              <a:rPr lang="en-US" dirty="0" err="1">
                <a:solidFill>
                  <a:schemeClr val="tx1"/>
                </a:solidFill>
              </a:rPr>
              <a:t>Tx</a:t>
            </a:r>
            <a:r>
              <a:rPr lang="en-US" dirty="0">
                <a:solidFill>
                  <a:schemeClr val="tx1"/>
                </a:solidFill>
              </a:rPr>
              <a:t> ID hng6iwfumwf8)</a:t>
            </a:r>
          </a:p>
        </p:txBody>
      </p:sp>
      <p:sp>
        <p:nvSpPr>
          <p:cNvPr id="27" name="Rounded Rectangle 6"/>
          <p:cNvSpPr/>
          <p:nvPr/>
        </p:nvSpPr>
        <p:spPr>
          <a:xfrm>
            <a:off x="2746509" y="4474446"/>
            <a:ext cx="2723147" cy="52938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 (</a:t>
            </a:r>
            <a:r>
              <a:rPr lang="en-US" dirty="0" err="1">
                <a:solidFill>
                  <a:schemeClr val="tx1"/>
                </a:solidFill>
              </a:rPr>
              <a:t>Tx</a:t>
            </a:r>
            <a:r>
              <a:rPr lang="en-US" dirty="0">
                <a:solidFill>
                  <a:schemeClr val="tx1"/>
                </a:solidFill>
              </a:rPr>
              <a:t> ID fgwinw3fwtk54)</a:t>
            </a:r>
          </a:p>
        </p:txBody>
      </p:sp>
      <p:sp>
        <p:nvSpPr>
          <p:cNvPr id="28" name="Rounded Rectangle 6"/>
          <p:cNvSpPr/>
          <p:nvPr/>
        </p:nvSpPr>
        <p:spPr>
          <a:xfrm>
            <a:off x="5645246" y="3804839"/>
            <a:ext cx="2723147" cy="52938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 (</a:t>
            </a:r>
            <a:r>
              <a:rPr lang="en-US" dirty="0" err="1">
                <a:solidFill>
                  <a:schemeClr val="tx1"/>
                </a:solidFill>
              </a:rPr>
              <a:t>Tx</a:t>
            </a:r>
            <a:r>
              <a:rPr lang="en-US" dirty="0">
                <a:solidFill>
                  <a:schemeClr val="tx1"/>
                </a:solidFill>
              </a:rPr>
              <a:t> ID twv8mf8dnfas)</a:t>
            </a:r>
          </a:p>
        </p:txBody>
      </p:sp>
      <p:sp>
        <p:nvSpPr>
          <p:cNvPr id="29" name="Rounded Rectangle 8"/>
          <p:cNvSpPr/>
          <p:nvPr/>
        </p:nvSpPr>
        <p:spPr>
          <a:xfrm>
            <a:off x="8543981" y="1798599"/>
            <a:ext cx="2723147" cy="52938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 (</a:t>
            </a:r>
            <a:r>
              <a:rPr lang="en-US" dirty="0" err="1">
                <a:solidFill>
                  <a:schemeClr val="tx1"/>
                </a:solidFill>
              </a:rPr>
              <a:t>Tx</a:t>
            </a:r>
            <a:r>
              <a:rPr lang="en-US" dirty="0">
                <a:solidFill>
                  <a:schemeClr val="tx1"/>
                </a:solidFill>
              </a:rPr>
              <a:t> ID wn3f4diiijffwn)</a:t>
            </a:r>
          </a:p>
        </p:txBody>
      </p:sp>
      <p:sp>
        <p:nvSpPr>
          <p:cNvPr id="34" name="Rounded Rectangle 6"/>
          <p:cNvSpPr/>
          <p:nvPr/>
        </p:nvSpPr>
        <p:spPr>
          <a:xfrm>
            <a:off x="8543981" y="3804839"/>
            <a:ext cx="2723147" cy="52938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18 (</a:t>
            </a:r>
            <a:r>
              <a:rPr lang="en-US" dirty="0" err="1">
                <a:solidFill>
                  <a:schemeClr val="tx1"/>
                </a:solidFill>
              </a:rPr>
              <a:t>Tx</a:t>
            </a:r>
            <a:r>
              <a:rPr lang="en-US" dirty="0">
                <a:solidFill>
                  <a:schemeClr val="tx1"/>
                </a:solidFill>
              </a:rPr>
              <a:t> ID n48gfwmfdki)</a:t>
            </a:r>
          </a:p>
        </p:txBody>
      </p:sp>
      <p:sp>
        <p:nvSpPr>
          <p:cNvPr id="37" name="Rounded Rectangle 7"/>
          <p:cNvSpPr/>
          <p:nvPr/>
        </p:nvSpPr>
        <p:spPr>
          <a:xfrm>
            <a:off x="8543980" y="5811358"/>
            <a:ext cx="2723147" cy="52938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21 (</a:t>
            </a:r>
            <a:r>
              <a:rPr lang="en-US" dirty="0" err="1">
                <a:solidFill>
                  <a:schemeClr val="tx1"/>
                </a:solidFill>
              </a:rPr>
              <a:t>Tx</a:t>
            </a:r>
            <a:r>
              <a:rPr lang="en-US" dirty="0">
                <a:solidFill>
                  <a:schemeClr val="tx1"/>
                </a:solidFill>
              </a:rPr>
              <a:t> ID 4f5f8njdoam4)</a:t>
            </a:r>
          </a:p>
        </p:txBody>
      </p:sp>
    </p:spTree>
    <p:extLst>
      <p:ext uri="{BB962C8B-B14F-4D97-AF65-F5344CB8AC3E}">
        <p14:creationId xmlns:p14="http://schemas.microsoft.com/office/powerpoint/2010/main" val="63044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animBg="1"/>
      <p:bldP spid="27" grpId="0" animBg="1"/>
      <p:bldP spid="28" grpId="0" animBg="1"/>
      <p:bldP spid="29" grpId="0" animBg="1"/>
      <p:bldP spid="34"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Ring Signatures &amp; </a:t>
            </a:r>
            <a:r>
              <a:rPr lang="en-US" b="1" dirty="0" err="1"/>
              <a:t>RingCT</a:t>
            </a:r>
            <a:endParaRPr lang="en-US" b="1" dirty="0"/>
          </a:p>
        </p:txBody>
      </p:sp>
      <p:sp>
        <p:nvSpPr>
          <p:cNvPr id="10" name="Rectangle 9"/>
          <p:cNvSpPr/>
          <p:nvPr/>
        </p:nvSpPr>
        <p:spPr>
          <a:xfrm rot="16200000">
            <a:off x="720203" y="4203032"/>
            <a:ext cx="3556833" cy="33688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Ringsize</a:t>
            </a:r>
            <a:r>
              <a:rPr lang="en-US" dirty="0"/>
              <a:t> = 6</a:t>
            </a:r>
          </a:p>
        </p:txBody>
      </p:sp>
      <p:sp>
        <p:nvSpPr>
          <p:cNvPr id="34" name="TextBox 33"/>
          <p:cNvSpPr txBox="1"/>
          <p:nvPr/>
        </p:nvSpPr>
        <p:spPr>
          <a:xfrm>
            <a:off x="3986871" y="1938099"/>
            <a:ext cx="893643" cy="369332"/>
          </a:xfrm>
          <a:prstGeom prst="rect">
            <a:avLst/>
          </a:prstGeom>
          <a:noFill/>
        </p:spPr>
        <p:txBody>
          <a:bodyPr wrap="none" rtlCol="0">
            <a:spAutoFit/>
          </a:bodyPr>
          <a:lstStyle/>
          <a:p>
            <a:pPr algn="ctr"/>
            <a:r>
              <a:rPr lang="en-US" b="1" dirty="0"/>
              <a:t>INPUTS</a:t>
            </a:r>
          </a:p>
        </p:txBody>
      </p:sp>
      <p:sp>
        <p:nvSpPr>
          <p:cNvPr id="35" name="Rectangle 34"/>
          <p:cNvSpPr/>
          <p:nvPr/>
        </p:nvSpPr>
        <p:spPr>
          <a:xfrm rot="16200000">
            <a:off x="666203" y="4486481"/>
            <a:ext cx="2984893" cy="336883"/>
          </a:xfrm>
          <a:prstGeom prst="rect">
            <a:avLst/>
          </a:prstGeom>
          <a:solidFill>
            <a:srgbClr val="F8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Minimum </a:t>
            </a:r>
            <a:r>
              <a:rPr lang="en-US" dirty="0" err="1"/>
              <a:t>Ringsize</a:t>
            </a:r>
            <a:r>
              <a:rPr lang="en-US" dirty="0"/>
              <a:t> Allowed</a:t>
            </a:r>
          </a:p>
        </p:txBody>
      </p:sp>
      <p:sp>
        <p:nvSpPr>
          <p:cNvPr id="27" name="Rounded Rectangle 4"/>
          <p:cNvSpPr/>
          <p:nvPr/>
        </p:nvSpPr>
        <p:spPr>
          <a:xfrm>
            <a:off x="3072122" y="2593059"/>
            <a:ext cx="2723145" cy="52938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 (</a:t>
            </a:r>
            <a:r>
              <a:rPr lang="en-US" dirty="0" err="1">
                <a:solidFill>
                  <a:schemeClr val="tx1"/>
                </a:solidFill>
              </a:rPr>
              <a:t>Tx</a:t>
            </a:r>
            <a:r>
              <a:rPr lang="en-US" dirty="0">
                <a:solidFill>
                  <a:schemeClr val="tx1"/>
                </a:solidFill>
              </a:rPr>
              <a:t> ID fgwinw3fwtk54)</a:t>
            </a:r>
          </a:p>
        </p:txBody>
      </p:sp>
      <p:sp>
        <p:nvSpPr>
          <p:cNvPr id="28" name="Rounded Rectangle 5"/>
          <p:cNvSpPr/>
          <p:nvPr/>
        </p:nvSpPr>
        <p:spPr>
          <a:xfrm>
            <a:off x="3072121" y="3199525"/>
            <a:ext cx="2723147" cy="529389"/>
          </a:xfrm>
          <a:prstGeom prst="roundRect">
            <a:avLst/>
          </a:prstGeom>
          <a:solidFill>
            <a:srgbClr val="F8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 (</a:t>
            </a:r>
            <a:r>
              <a:rPr lang="en-US" dirty="0" err="1">
                <a:solidFill>
                  <a:schemeClr val="tx1"/>
                </a:solidFill>
              </a:rPr>
              <a:t>Tx</a:t>
            </a:r>
            <a:r>
              <a:rPr lang="en-US" dirty="0">
                <a:solidFill>
                  <a:schemeClr val="tx1"/>
                </a:solidFill>
              </a:rPr>
              <a:t> ID hng6iwfumwf8)</a:t>
            </a:r>
          </a:p>
        </p:txBody>
      </p:sp>
      <p:sp>
        <p:nvSpPr>
          <p:cNvPr id="29" name="Rounded Rectangle 6"/>
          <p:cNvSpPr/>
          <p:nvPr/>
        </p:nvSpPr>
        <p:spPr>
          <a:xfrm>
            <a:off x="3072120" y="3805991"/>
            <a:ext cx="2723147" cy="52938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 (</a:t>
            </a:r>
            <a:r>
              <a:rPr lang="en-US" dirty="0" err="1">
                <a:solidFill>
                  <a:schemeClr val="tx1"/>
                </a:solidFill>
              </a:rPr>
              <a:t>Tx</a:t>
            </a:r>
            <a:r>
              <a:rPr lang="en-US" dirty="0">
                <a:solidFill>
                  <a:schemeClr val="tx1"/>
                </a:solidFill>
              </a:rPr>
              <a:t> ID twv8mf8dnfas)</a:t>
            </a:r>
          </a:p>
        </p:txBody>
      </p:sp>
      <p:sp>
        <p:nvSpPr>
          <p:cNvPr id="30" name="Rounded Rectangle 7"/>
          <p:cNvSpPr/>
          <p:nvPr/>
        </p:nvSpPr>
        <p:spPr>
          <a:xfrm>
            <a:off x="3072122" y="4407569"/>
            <a:ext cx="2723147" cy="52938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 (</a:t>
            </a:r>
            <a:r>
              <a:rPr lang="en-US" dirty="0" err="1">
                <a:solidFill>
                  <a:schemeClr val="tx1"/>
                </a:solidFill>
              </a:rPr>
              <a:t>Tx</a:t>
            </a:r>
            <a:r>
              <a:rPr lang="en-US" dirty="0">
                <a:solidFill>
                  <a:schemeClr val="tx1"/>
                </a:solidFill>
              </a:rPr>
              <a:t> ID wn3f4diiijffwn)</a:t>
            </a:r>
          </a:p>
        </p:txBody>
      </p:sp>
      <p:sp>
        <p:nvSpPr>
          <p:cNvPr id="31" name="Rounded Rectangle 8"/>
          <p:cNvSpPr/>
          <p:nvPr/>
        </p:nvSpPr>
        <p:spPr>
          <a:xfrm>
            <a:off x="3072121" y="5014035"/>
            <a:ext cx="2723147" cy="52938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18 (</a:t>
            </a:r>
            <a:r>
              <a:rPr lang="en-US" dirty="0" err="1">
                <a:solidFill>
                  <a:schemeClr val="tx1"/>
                </a:solidFill>
              </a:rPr>
              <a:t>Tx</a:t>
            </a:r>
            <a:r>
              <a:rPr lang="en-US" dirty="0">
                <a:solidFill>
                  <a:schemeClr val="tx1"/>
                </a:solidFill>
              </a:rPr>
              <a:t> ID n48gfwmfdki)</a:t>
            </a:r>
          </a:p>
        </p:txBody>
      </p:sp>
      <p:sp>
        <p:nvSpPr>
          <p:cNvPr id="32" name="Rounded Rectangle 9"/>
          <p:cNvSpPr/>
          <p:nvPr/>
        </p:nvSpPr>
        <p:spPr>
          <a:xfrm>
            <a:off x="3072120" y="5620501"/>
            <a:ext cx="2723147" cy="52938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21 (</a:t>
            </a:r>
            <a:r>
              <a:rPr lang="en-US" dirty="0" err="1">
                <a:solidFill>
                  <a:schemeClr val="tx1"/>
                </a:solidFill>
              </a:rPr>
              <a:t>Tx</a:t>
            </a:r>
            <a:r>
              <a:rPr lang="en-US" dirty="0">
                <a:solidFill>
                  <a:schemeClr val="tx1"/>
                </a:solidFill>
              </a:rPr>
              <a:t> ID 4f5f8njdoam4)</a:t>
            </a:r>
          </a:p>
        </p:txBody>
      </p:sp>
      <p:cxnSp>
        <p:nvCxnSpPr>
          <p:cNvPr id="33" name="Elbow Connector 33"/>
          <p:cNvCxnSpPr/>
          <p:nvPr/>
        </p:nvCxnSpPr>
        <p:spPr>
          <a:xfrm flipV="1">
            <a:off x="2829172" y="5985566"/>
            <a:ext cx="4975936" cy="467678"/>
          </a:xfrm>
          <a:prstGeom prst="bentConnector3">
            <a:avLst>
              <a:gd name="adj1" fmla="val 86031"/>
            </a:avLst>
          </a:prstGeom>
          <a:ln w="19050">
            <a:solidFill>
              <a:schemeClr val="tx1">
                <a:lumMod val="50000"/>
                <a:lumOff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Hexagon 36"/>
          <p:cNvSpPr/>
          <p:nvPr/>
        </p:nvSpPr>
        <p:spPr>
          <a:xfrm>
            <a:off x="7805108" y="5716683"/>
            <a:ext cx="1445218" cy="530352"/>
          </a:xfrm>
          <a:prstGeom prst="hexagon">
            <a:avLst/>
          </a:prstGeom>
          <a:solidFill>
            <a:srgbClr val="4454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charset="0"/>
                <a:ea typeface="Calibri" charset="0"/>
                <a:cs typeface="Calibri" charset="0"/>
              </a:rPr>
              <a:t>key image</a:t>
            </a:r>
          </a:p>
        </p:txBody>
      </p:sp>
      <p:cxnSp>
        <p:nvCxnSpPr>
          <p:cNvPr id="38" name="Elbow Connector 38"/>
          <p:cNvCxnSpPr>
            <a:stCxn id="28" idx="1"/>
          </p:cNvCxnSpPr>
          <p:nvPr/>
        </p:nvCxnSpPr>
        <p:spPr>
          <a:xfrm rot="10800000" flipV="1">
            <a:off x="2829175" y="3464220"/>
            <a:ext cx="242947" cy="2989024"/>
          </a:xfrm>
          <a:prstGeom prst="bentConnector2">
            <a:avLst/>
          </a:prstGeom>
          <a:ln w="19050">
            <a:solidFill>
              <a:schemeClr val="tx1">
                <a:lumMod val="50000"/>
                <a:lumOff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50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4" grpId="0"/>
      <p:bldP spid="35" grpId="0" animBg="1"/>
      <p:bldP spid="27" grpId="0" animBg="1"/>
      <p:bldP spid="28" grpId="0" animBg="1"/>
      <p:bldP spid="29" grpId="0" animBg="1"/>
      <p:bldP spid="30" grpId="0" animBg="1"/>
      <p:bldP spid="31"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Elbow Connector 33"/>
          <p:cNvCxnSpPr/>
          <p:nvPr/>
        </p:nvCxnSpPr>
        <p:spPr>
          <a:xfrm flipV="1">
            <a:off x="3088733" y="2014066"/>
            <a:ext cx="4953711" cy="458692"/>
          </a:xfrm>
          <a:prstGeom prst="bentConnector3">
            <a:avLst>
              <a:gd name="adj1" fmla="val 50000"/>
            </a:avLst>
          </a:prstGeom>
          <a:ln w="19050">
            <a:solidFill>
              <a:schemeClr val="tx1">
                <a:lumMod val="50000"/>
                <a:lumOff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4572735" y="2478032"/>
            <a:ext cx="5614" cy="18288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3088733" y="2472758"/>
            <a:ext cx="5614" cy="18288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Rounded Rectangle 4"/>
          <p:cNvSpPr/>
          <p:nvPr/>
        </p:nvSpPr>
        <p:spPr>
          <a:xfrm>
            <a:off x="3066510" y="2593059"/>
            <a:ext cx="2723145" cy="52938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 (</a:t>
            </a:r>
            <a:r>
              <a:rPr lang="en-US" dirty="0" err="1">
                <a:solidFill>
                  <a:schemeClr val="tx1"/>
                </a:solidFill>
              </a:rPr>
              <a:t>Tx</a:t>
            </a:r>
            <a:r>
              <a:rPr lang="en-US" dirty="0">
                <a:solidFill>
                  <a:schemeClr val="tx1"/>
                </a:solidFill>
              </a:rPr>
              <a:t> ID fgwinw3fwtk54)</a:t>
            </a:r>
          </a:p>
        </p:txBody>
      </p:sp>
      <p:sp>
        <p:nvSpPr>
          <p:cNvPr id="27" name="Rounded Rectangle 4"/>
          <p:cNvSpPr/>
          <p:nvPr/>
        </p:nvSpPr>
        <p:spPr>
          <a:xfrm>
            <a:off x="3072122" y="2593059"/>
            <a:ext cx="2723145" cy="529389"/>
          </a:xfrm>
          <a:prstGeom prst="roundRect">
            <a:avLst/>
          </a:prstGeom>
          <a:gradFill flip="none" rotWithShape="1">
            <a:gsLst>
              <a:gs pos="43000">
                <a:srgbClr val="1EA185"/>
              </a:gs>
              <a:gs pos="0">
                <a:srgbClr val="1EA185"/>
              </a:gs>
              <a:gs pos="44000">
                <a:schemeClr val="accent1">
                  <a:lumMod val="60000"/>
                  <a:lumOff val="40000"/>
                </a:schemeClr>
              </a:gs>
              <a:gs pos="100000">
                <a:schemeClr val="accent1">
                  <a:lumMod val="60000"/>
                  <a:lumOff val="4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 (</a:t>
            </a:r>
            <a:r>
              <a:rPr lang="en-US" dirty="0" err="1">
                <a:solidFill>
                  <a:schemeClr val="tx1"/>
                </a:solidFill>
              </a:rPr>
              <a:t>Tx</a:t>
            </a:r>
            <a:r>
              <a:rPr lang="en-US" dirty="0">
                <a:solidFill>
                  <a:schemeClr val="tx1"/>
                </a:solidFill>
              </a:rPr>
              <a:t> ID fgwinw3fwtk54)</a:t>
            </a:r>
          </a:p>
        </p:txBody>
      </p:sp>
      <p:sp>
        <p:nvSpPr>
          <p:cNvPr id="52" name="Rounded Rectangle 5"/>
          <p:cNvSpPr/>
          <p:nvPr/>
        </p:nvSpPr>
        <p:spPr>
          <a:xfrm>
            <a:off x="3066509" y="3199525"/>
            <a:ext cx="2723147" cy="529389"/>
          </a:xfrm>
          <a:prstGeom prst="roundRect">
            <a:avLst/>
          </a:prstGeom>
          <a:solidFill>
            <a:srgbClr val="F8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 (</a:t>
            </a:r>
            <a:r>
              <a:rPr lang="en-US" dirty="0" err="1">
                <a:solidFill>
                  <a:schemeClr val="tx1"/>
                </a:solidFill>
              </a:rPr>
              <a:t>Tx</a:t>
            </a:r>
            <a:r>
              <a:rPr lang="en-US" dirty="0">
                <a:solidFill>
                  <a:schemeClr val="tx1"/>
                </a:solidFill>
              </a:rPr>
              <a:t> ID hng6iwfumwf8)</a:t>
            </a:r>
          </a:p>
        </p:txBody>
      </p:sp>
      <p:sp>
        <p:nvSpPr>
          <p:cNvPr id="53" name="Rounded Rectangle 6"/>
          <p:cNvSpPr/>
          <p:nvPr/>
        </p:nvSpPr>
        <p:spPr>
          <a:xfrm>
            <a:off x="3066508" y="3805991"/>
            <a:ext cx="2723147" cy="52938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 (</a:t>
            </a:r>
            <a:r>
              <a:rPr lang="en-US" dirty="0" err="1">
                <a:solidFill>
                  <a:schemeClr val="tx1"/>
                </a:solidFill>
              </a:rPr>
              <a:t>Tx</a:t>
            </a:r>
            <a:r>
              <a:rPr lang="en-US" dirty="0">
                <a:solidFill>
                  <a:schemeClr val="tx1"/>
                </a:solidFill>
              </a:rPr>
              <a:t> ID twv8mf8dnfas)</a:t>
            </a:r>
          </a:p>
        </p:txBody>
      </p:sp>
      <p:sp>
        <p:nvSpPr>
          <p:cNvPr id="54" name="Rounded Rectangle 7"/>
          <p:cNvSpPr/>
          <p:nvPr/>
        </p:nvSpPr>
        <p:spPr>
          <a:xfrm>
            <a:off x="3066510" y="4407569"/>
            <a:ext cx="2723147" cy="52938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 (</a:t>
            </a:r>
            <a:r>
              <a:rPr lang="en-US" dirty="0" err="1">
                <a:solidFill>
                  <a:schemeClr val="tx1"/>
                </a:solidFill>
              </a:rPr>
              <a:t>Tx</a:t>
            </a:r>
            <a:r>
              <a:rPr lang="en-US" dirty="0">
                <a:solidFill>
                  <a:schemeClr val="tx1"/>
                </a:solidFill>
              </a:rPr>
              <a:t> ID wn3f4diiijffwn)</a:t>
            </a:r>
          </a:p>
        </p:txBody>
      </p:sp>
      <p:sp>
        <p:nvSpPr>
          <p:cNvPr id="55" name="Rounded Rectangle 8"/>
          <p:cNvSpPr/>
          <p:nvPr/>
        </p:nvSpPr>
        <p:spPr>
          <a:xfrm>
            <a:off x="3066509" y="5014035"/>
            <a:ext cx="2723147" cy="52938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18 (</a:t>
            </a:r>
            <a:r>
              <a:rPr lang="en-US" dirty="0" err="1">
                <a:solidFill>
                  <a:schemeClr val="tx1"/>
                </a:solidFill>
              </a:rPr>
              <a:t>Tx</a:t>
            </a:r>
            <a:r>
              <a:rPr lang="en-US" dirty="0">
                <a:solidFill>
                  <a:schemeClr val="tx1"/>
                </a:solidFill>
              </a:rPr>
              <a:t> ID n48gfwmfdki)</a:t>
            </a:r>
          </a:p>
        </p:txBody>
      </p:sp>
      <p:sp>
        <p:nvSpPr>
          <p:cNvPr id="56" name="Rounded Rectangle 9"/>
          <p:cNvSpPr/>
          <p:nvPr/>
        </p:nvSpPr>
        <p:spPr>
          <a:xfrm>
            <a:off x="3066508" y="5620501"/>
            <a:ext cx="2723147" cy="52938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21 (</a:t>
            </a:r>
            <a:r>
              <a:rPr lang="en-US" dirty="0" err="1">
                <a:solidFill>
                  <a:schemeClr val="tx1"/>
                </a:solidFill>
              </a:rPr>
              <a:t>Tx</a:t>
            </a:r>
            <a:r>
              <a:rPr lang="en-US" dirty="0">
                <a:solidFill>
                  <a:schemeClr val="tx1"/>
                </a:solidFill>
              </a:rPr>
              <a:t> ID 4f5f8njdoam4)</a:t>
            </a:r>
          </a:p>
        </p:txBody>
      </p:sp>
      <p:sp>
        <p:nvSpPr>
          <p:cNvPr id="2" name="Title 1"/>
          <p:cNvSpPr>
            <a:spLocks noGrp="1"/>
          </p:cNvSpPr>
          <p:nvPr>
            <p:ph type="title"/>
          </p:nvPr>
        </p:nvSpPr>
        <p:spPr/>
        <p:txBody>
          <a:bodyPr/>
          <a:lstStyle/>
          <a:p>
            <a:pPr algn="ctr"/>
            <a:r>
              <a:rPr lang="en-US" b="1" dirty="0"/>
              <a:t>Ring Signatures &amp; </a:t>
            </a:r>
            <a:r>
              <a:rPr lang="en-US" b="1" dirty="0" err="1"/>
              <a:t>RingCT</a:t>
            </a:r>
            <a:endParaRPr lang="en-US" b="1" dirty="0"/>
          </a:p>
        </p:txBody>
      </p:sp>
      <p:sp>
        <p:nvSpPr>
          <p:cNvPr id="10" name="Rectangle 9"/>
          <p:cNvSpPr/>
          <p:nvPr/>
        </p:nvSpPr>
        <p:spPr>
          <a:xfrm rot="16200000">
            <a:off x="720203" y="4203032"/>
            <a:ext cx="3556833" cy="33688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Ringsize</a:t>
            </a:r>
            <a:r>
              <a:rPr lang="en-US" dirty="0"/>
              <a:t> = 6</a:t>
            </a:r>
          </a:p>
        </p:txBody>
      </p:sp>
      <p:sp>
        <p:nvSpPr>
          <p:cNvPr id="34" name="TextBox 33"/>
          <p:cNvSpPr txBox="1"/>
          <p:nvPr/>
        </p:nvSpPr>
        <p:spPr>
          <a:xfrm>
            <a:off x="3986871" y="1938099"/>
            <a:ext cx="893643" cy="369332"/>
          </a:xfrm>
          <a:prstGeom prst="rect">
            <a:avLst/>
          </a:prstGeom>
          <a:noFill/>
        </p:spPr>
        <p:txBody>
          <a:bodyPr wrap="none" rtlCol="0">
            <a:spAutoFit/>
          </a:bodyPr>
          <a:lstStyle/>
          <a:p>
            <a:pPr algn="ctr"/>
            <a:r>
              <a:rPr lang="en-US" b="1" dirty="0"/>
              <a:t>INPUTS</a:t>
            </a:r>
          </a:p>
        </p:txBody>
      </p:sp>
      <p:sp>
        <p:nvSpPr>
          <p:cNvPr id="35" name="Rectangle 34"/>
          <p:cNvSpPr/>
          <p:nvPr/>
        </p:nvSpPr>
        <p:spPr>
          <a:xfrm rot="16200000">
            <a:off x="666203" y="4486481"/>
            <a:ext cx="2984893" cy="336883"/>
          </a:xfrm>
          <a:prstGeom prst="rect">
            <a:avLst/>
          </a:prstGeom>
          <a:solidFill>
            <a:srgbClr val="F8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Minimum </a:t>
            </a:r>
            <a:r>
              <a:rPr lang="en-US" dirty="0" err="1"/>
              <a:t>Ringsize</a:t>
            </a:r>
            <a:r>
              <a:rPr lang="en-US" dirty="0"/>
              <a:t> Allowed</a:t>
            </a:r>
          </a:p>
        </p:txBody>
      </p:sp>
      <p:sp>
        <p:nvSpPr>
          <p:cNvPr id="28" name="Rounded Rectangle 5"/>
          <p:cNvSpPr/>
          <p:nvPr/>
        </p:nvSpPr>
        <p:spPr>
          <a:xfrm>
            <a:off x="3072121" y="3199525"/>
            <a:ext cx="2723147" cy="529389"/>
          </a:xfrm>
          <a:prstGeom prst="roundRect">
            <a:avLst/>
          </a:prstGeom>
          <a:gradFill flip="none" rotWithShape="1">
            <a:gsLst>
              <a:gs pos="44000">
                <a:srgbClr val="1EA185"/>
              </a:gs>
              <a:gs pos="0">
                <a:srgbClr val="1EA185"/>
              </a:gs>
              <a:gs pos="45000">
                <a:srgbClr val="F84836"/>
              </a:gs>
              <a:gs pos="100000">
                <a:srgbClr val="F84836">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 (</a:t>
            </a:r>
            <a:r>
              <a:rPr lang="en-US" dirty="0" err="1">
                <a:solidFill>
                  <a:schemeClr val="tx1"/>
                </a:solidFill>
              </a:rPr>
              <a:t>Tx</a:t>
            </a:r>
            <a:r>
              <a:rPr lang="en-US" dirty="0">
                <a:solidFill>
                  <a:schemeClr val="tx1"/>
                </a:solidFill>
              </a:rPr>
              <a:t> ID hng6iwfumwf8)</a:t>
            </a:r>
          </a:p>
        </p:txBody>
      </p:sp>
      <p:sp>
        <p:nvSpPr>
          <p:cNvPr id="29" name="Rounded Rectangle 6"/>
          <p:cNvSpPr/>
          <p:nvPr/>
        </p:nvSpPr>
        <p:spPr>
          <a:xfrm>
            <a:off x="3072120" y="3805991"/>
            <a:ext cx="2723147" cy="529389"/>
          </a:xfrm>
          <a:prstGeom prst="roundRect">
            <a:avLst/>
          </a:prstGeom>
          <a:gradFill flip="none" rotWithShape="1">
            <a:gsLst>
              <a:gs pos="46000">
                <a:srgbClr val="1EA185"/>
              </a:gs>
              <a:gs pos="0">
                <a:srgbClr val="1EA185"/>
              </a:gs>
              <a:gs pos="46000">
                <a:schemeClr val="accent1">
                  <a:lumMod val="60000"/>
                  <a:lumOff val="40000"/>
                </a:schemeClr>
              </a:gs>
              <a:gs pos="100000">
                <a:schemeClr val="accent1">
                  <a:lumMod val="60000"/>
                  <a:lumOff val="40000"/>
                  <a:shade val="100000"/>
                  <a:satMod val="115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 (</a:t>
            </a:r>
            <a:r>
              <a:rPr lang="en-US" dirty="0" err="1">
                <a:solidFill>
                  <a:schemeClr val="tx1"/>
                </a:solidFill>
              </a:rPr>
              <a:t>Tx</a:t>
            </a:r>
            <a:r>
              <a:rPr lang="en-US" dirty="0">
                <a:solidFill>
                  <a:schemeClr val="tx1"/>
                </a:solidFill>
              </a:rPr>
              <a:t> ID twv8mf8dnfas)</a:t>
            </a:r>
          </a:p>
        </p:txBody>
      </p:sp>
      <p:sp>
        <p:nvSpPr>
          <p:cNvPr id="30" name="Rounded Rectangle 7"/>
          <p:cNvSpPr/>
          <p:nvPr/>
        </p:nvSpPr>
        <p:spPr>
          <a:xfrm>
            <a:off x="3072122" y="4407569"/>
            <a:ext cx="2723147" cy="529389"/>
          </a:xfrm>
          <a:prstGeom prst="roundRect">
            <a:avLst/>
          </a:prstGeom>
          <a:gradFill flip="none" rotWithShape="1">
            <a:gsLst>
              <a:gs pos="46000">
                <a:srgbClr val="1EA185"/>
              </a:gs>
              <a:gs pos="0">
                <a:srgbClr val="1EA185"/>
              </a:gs>
              <a:gs pos="46000">
                <a:schemeClr val="accent1">
                  <a:lumMod val="60000"/>
                  <a:lumOff val="40000"/>
                </a:schemeClr>
              </a:gs>
              <a:gs pos="100000">
                <a:schemeClr val="accent1">
                  <a:lumMod val="60000"/>
                  <a:lumOff val="40000"/>
                  <a:shade val="100000"/>
                  <a:satMod val="115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 (</a:t>
            </a:r>
            <a:r>
              <a:rPr lang="en-US" dirty="0" err="1">
                <a:solidFill>
                  <a:schemeClr val="tx1"/>
                </a:solidFill>
              </a:rPr>
              <a:t>Tx</a:t>
            </a:r>
            <a:r>
              <a:rPr lang="en-US" dirty="0">
                <a:solidFill>
                  <a:schemeClr val="tx1"/>
                </a:solidFill>
              </a:rPr>
              <a:t> ID wn3f4diiijffwn)</a:t>
            </a:r>
          </a:p>
        </p:txBody>
      </p:sp>
      <p:sp>
        <p:nvSpPr>
          <p:cNvPr id="31" name="Rounded Rectangle 8"/>
          <p:cNvSpPr/>
          <p:nvPr/>
        </p:nvSpPr>
        <p:spPr>
          <a:xfrm>
            <a:off x="3072121" y="5014035"/>
            <a:ext cx="2723147" cy="529389"/>
          </a:xfrm>
          <a:prstGeom prst="roundRect">
            <a:avLst/>
          </a:prstGeom>
          <a:gradFill flip="none" rotWithShape="1">
            <a:gsLst>
              <a:gs pos="46000">
                <a:srgbClr val="1EA185"/>
              </a:gs>
              <a:gs pos="0">
                <a:srgbClr val="1EA185"/>
              </a:gs>
              <a:gs pos="46000">
                <a:schemeClr val="accent1">
                  <a:lumMod val="60000"/>
                  <a:lumOff val="40000"/>
                </a:schemeClr>
              </a:gs>
              <a:gs pos="100000">
                <a:schemeClr val="accent1">
                  <a:lumMod val="60000"/>
                  <a:lumOff val="40000"/>
                  <a:shade val="100000"/>
                  <a:satMod val="115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18 (</a:t>
            </a:r>
            <a:r>
              <a:rPr lang="en-US" dirty="0" err="1">
                <a:solidFill>
                  <a:schemeClr val="tx1"/>
                </a:solidFill>
              </a:rPr>
              <a:t>Tx</a:t>
            </a:r>
            <a:r>
              <a:rPr lang="en-US" dirty="0">
                <a:solidFill>
                  <a:schemeClr val="tx1"/>
                </a:solidFill>
              </a:rPr>
              <a:t> ID n48gfwmfdki)</a:t>
            </a:r>
          </a:p>
        </p:txBody>
      </p:sp>
      <p:sp>
        <p:nvSpPr>
          <p:cNvPr id="32" name="Rounded Rectangle 9"/>
          <p:cNvSpPr/>
          <p:nvPr/>
        </p:nvSpPr>
        <p:spPr>
          <a:xfrm>
            <a:off x="3072120" y="5620501"/>
            <a:ext cx="2723147" cy="529389"/>
          </a:xfrm>
          <a:prstGeom prst="roundRect">
            <a:avLst/>
          </a:prstGeom>
          <a:gradFill flip="none" rotWithShape="1">
            <a:gsLst>
              <a:gs pos="46000">
                <a:srgbClr val="1EA185"/>
              </a:gs>
              <a:gs pos="0">
                <a:srgbClr val="1EA185"/>
              </a:gs>
              <a:gs pos="46000">
                <a:schemeClr val="accent1">
                  <a:lumMod val="60000"/>
                  <a:lumOff val="40000"/>
                </a:schemeClr>
              </a:gs>
              <a:gs pos="100000">
                <a:schemeClr val="accent1">
                  <a:lumMod val="60000"/>
                  <a:lumOff val="40000"/>
                  <a:shade val="100000"/>
                  <a:satMod val="115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21 (</a:t>
            </a:r>
            <a:r>
              <a:rPr lang="en-US" dirty="0" err="1">
                <a:solidFill>
                  <a:schemeClr val="tx1"/>
                </a:solidFill>
              </a:rPr>
              <a:t>Tx</a:t>
            </a:r>
            <a:r>
              <a:rPr lang="en-US" dirty="0">
                <a:solidFill>
                  <a:schemeClr val="tx1"/>
                </a:solidFill>
              </a:rPr>
              <a:t> ID 4f5f8njdoam4)</a:t>
            </a:r>
          </a:p>
        </p:txBody>
      </p:sp>
      <p:cxnSp>
        <p:nvCxnSpPr>
          <p:cNvPr id="33" name="Elbow Connector 33"/>
          <p:cNvCxnSpPr/>
          <p:nvPr/>
        </p:nvCxnSpPr>
        <p:spPr>
          <a:xfrm flipV="1">
            <a:off x="2829172" y="5985566"/>
            <a:ext cx="4975936" cy="467678"/>
          </a:xfrm>
          <a:prstGeom prst="bentConnector3">
            <a:avLst>
              <a:gd name="adj1" fmla="val 86031"/>
            </a:avLst>
          </a:prstGeom>
          <a:ln w="19050">
            <a:solidFill>
              <a:schemeClr val="tx1">
                <a:lumMod val="50000"/>
                <a:lumOff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Hexagon 36"/>
          <p:cNvSpPr/>
          <p:nvPr/>
        </p:nvSpPr>
        <p:spPr>
          <a:xfrm>
            <a:off x="7805108" y="5716683"/>
            <a:ext cx="1445218" cy="530352"/>
          </a:xfrm>
          <a:prstGeom prst="hexagon">
            <a:avLst/>
          </a:prstGeom>
          <a:solidFill>
            <a:srgbClr val="4454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charset="0"/>
                <a:ea typeface="Calibri" charset="0"/>
                <a:cs typeface="Calibri" charset="0"/>
              </a:rPr>
              <a:t>key image</a:t>
            </a:r>
          </a:p>
        </p:txBody>
      </p:sp>
      <p:cxnSp>
        <p:nvCxnSpPr>
          <p:cNvPr id="38" name="Elbow Connector 38"/>
          <p:cNvCxnSpPr>
            <a:stCxn id="28" idx="1"/>
          </p:cNvCxnSpPr>
          <p:nvPr/>
        </p:nvCxnSpPr>
        <p:spPr>
          <a:xfrm rot="10800000" flipV="1">
            <a:off x="2829175" y="3464220"/>
            <a:ext cx="242947" cy="2989024"/>
          </a:xfrm>
          <a:prstGeom prst="bentConnector2">
            <a:avLst/>
          </a:prstGeom>
          <a:ln w="19050">
            <a:solidFill>
              <a:schemeClr val="tx1">
                <a:lumMod val="50000"/>
                <a:lumOff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295582" y="2857754"/>
            <a:ext cx="0" cy="3028685"/>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95267" y="2857754"/>
            <a:ext cx="500315"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95267" y="3472378"/>
            <a:ext cx="500315"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795267" y="4065230"/>
            <a:ext cx="500315"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795267" y="4672263"/>
            <a:ext cx="500315"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795267" y="5286887"/>
            <a:ext cx="500315"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795267" y="5886439"/>
            <a:ext cx="500315"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295582" y="3734308"/>
            <a:ext cx="246888"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Hexagon 47"/>
          <p:cNvSpPr/>
          <p:nvPr/>
        </p:nvSpPr>
        <p:spPr>
          <a:xfrm>
            <a:off x="6534686" y="3286037"/>
            <a:ext cx="3142713" cy="906906"/>
          </a:xfrm>
          <a:prstGeom prst="hexagon">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latin typeface="Calibri" charset="0"/>
                <a:ea typeface="Calibri" charset="0"/>
                <a:cs typeface="Calibri" charset="0"/>
              </a:rPr>
              <a:t>RingCT</a:t>
            </a:r>
            <a:r>
              <a:rPr lang="en-US" dirty="0">
                <a:solidFill>
                  <a:schemeClr val="tx1"/>
                </a:solidFill>
                <a:latin typeface="Calibri" charset="0"/>
                <a:ea typeface="Calibri" charset="0"/>
                <a:cs typeface="Calibri" charset="0"/>
              </a:rPr>
              <a:t> ring signature, signs difference between commitments</a:t>
            </a:r>
          </a:p>
        </p:txBody>
      </p:sp>
      <p:sp>
        <p:nvSpPr>
          <p:cNvPr id="49" name="Rounded Rectangle 19"/>
          <p:cNvSpPr/>
          <p:nvPr/>
        </p:nvSpPr>
        <p:spPr>
          <a:xfrm>
            <a:off x="8640693" y="4569364"/>
            <a:ext cx="1103504" cy="529389"/>
          </a:xfrm>
          <a:prstGeom prst="roundRect">
            <a:avLst/>
          </a:prstGeom>
          <a:solidFill>
            <a:srgbClr val="6FD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XMR</a:t>
            </a:r>
          </a:p>
        </p:txBody>
      </p:sp>
      <p:cxnSp>
        <p:nvCxnSpPr>
          <p:cNvPr id="50" name="Straight Connector 49"/>
          <p:cNvCxnSpPr>
            <a:endCxn id="49" idx="0"/>
          </p:cNvCxnSpPr>
          <p:nvPr/>
        </p:nvCxnSpPr>
        <p:spPr>
          <a:xfrm>
            <a:off x="9184430" y="4192943"/>
            <a:ext cx="8015" cy="376421"/>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0" name="Hexagon 59"/>
          <p:cNvSpPr/>
          <p:nvPr/>
        </p:nvSpPr>
        <p:spPr>
          <a:xfrm>
            <a:off x="8042444" y="1649108"/>
            <a:ext cx="2911306" cy="730886"/>
          </a:xfrm>
          <a:prstGeom prst="hexagon">
            <a:avLst/>
          </a:prstGeom>
          <a:solidFill>
            <a:srgbClr val="4454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charset="0"/>
                <a:ea typeface="Calibri" charset="0"/>
                <a:cs typeface="Calibri" charset="0"/>
              </a:rPr>
              <a:t>Pedersen commitment</a:t>
            </a:r>
          </a:p>
          <a:p>
            <a:pPr algn="ctr"/>
            <a:r>
              <a:rPr lang="en-US" dirty="0" err="1">
                <a:solidFill>
                  <a:schemeClr val="bg1"/>
                </a:solidFill>
              </a:rPr>
              <a:t>rCT</a:t>
            </a:r>
            <a:r>
              <a:rPr lang="en-US" dirty="0">
                <a:solidFill>
                  <a:schemeClr val="bg1"/>
                </a:solidFill>
              </a:rPr>
              <a:t> = x*G + a*H(G)</a:t>
            </a:r>
          </a:p>
        </p:txBody>
      </p:sp>
      <p:sp>
        <p:nvSpPr>
          <p:cNvPr id="61" name="Hexagon 60"/>
          <p:cNvSpPr/>
          <p:nvPr/>
        </p:nvSpPr>
        <p:spPr>
          <a:xfrm>
            <a:off x="10135606" y="5141599"/>
            <a:ext cx="1860775" cy="757952"/>
          </a:xfrm>
          <a:prstGeom prst="hexagon">
            <a:avLst/>
          </a:prstGeom>
          <a:solidFill>
            <a:srgbClr val="4454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charset="0"/>
                <a:ea typeface="Calibri" charset="0"/>
                <a:cs typeface="Calibri" charset="0"/>
              </a:rPr>
              <a:t>Commitment public key</a:t>
            </a:r>
          </a:p>
        </p:txBody>
      </p:sp>
      <p:cxnSp>
        <p:nvCxnSpPr>
          <p:cNvPr id="4" name="Connector: Elbow 3"/>
          <p:cNvCxnSpPr>
            <a:stCxn id="49" idx="3"/>
            <a:endCxn id="61" idx="3"/>
          </p:cNvCxnSpPr>
          <p:nvPr/>
        </p:nvCxnSpPr>
        <p:spPr>
          <a:xfrm>
            <a:off x="9744197" y="4834059"/>
            <a:ext cx="391409" cy="686516"/>
          </a:xfrm>
          <a:prstGeom prst="bentConnector3">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Connector: Elbow 5"/>
          <p:cNvCxnSpPr>
            <a:stCxn id="14" idx="3"/>
          </p:cNvCxnSpPr>
          <p:nvPr/>
        </p:nvCxnSpPr>
        <p:spPr>
          <a:xfrm flipV="1">
            <a:off x="8636122" y="2250525"/>
            <a:ext cx="570188" cy="335678"/>
          </a:xfrm>
          <a:prstGeom prst="bentConnector3">
            <a:avLst>
              <a:gd name="adj1" fmla="val 99697"/>
            </a:avLst>
          </a:prstGeom>
          <a:ln w="19050">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40438" y="2401537"/>
            <a:ext cx="1795684" cy="369332"/>
          </a:xfrm>
          <a:prstGeom prst="rect">
            <a:avLst/>
          </a:prstGeom>
          <a:noFill/>
        </p:spPr>
        <p:txBody>
          <a:bodyPr wrap="none" rtlCol="0">
            <a:spAutoFit/>
          </a:bodyPr>
          <a:lstStyle/>
          <a:p>
            <a:r>
              <a:rPr lang="en-US" dirty="0"/>
              <a:t>Random Number</a:t>
            </a:r>
          </a:p>
        </p:txBody>
      </p:sp>
      <p:cxnSp>
        <p:nvCxnSpPr>
          <p:cNvPr id="62" name="Connector: Elbow 61"/>
          <p:cNvCxnSpPr>
            <a:stCxn id="63" idx="1"/>
          </p:cNvCxnSpPr>
          <p:nvPr/>
        </p:nvCxnSpPr>
        <p:spPr>
          <a:xfrm rot="10800000">
            <a:off x="9772737" y="2250524"/>
            <a:ext cx="762446" cy="333004"/>
          </a:xfrm>
          <a:prstGeom prst="bentConnector3">
            <a:avLst>
              <a:gd name="adj1" fmla="val 100009"/>
            </a:avLst>
          </a:prstGeom>
          <a:ln w="19050">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0535183" y="2398862"/>
            <a:ext cx="1588384" cy="369332"/>
          </a:xfrm>
          <a:prstGeom prst="rect">
            <a:avLst/>
          </a:prstGeom>
          <a:noFill/>
        </p:spPr>
        <p:txBody>
          <a:bodyPr wrap="none" rtlCol="0">
            <a:spAutoFit/>
          </a:bodyPr>
          <a:lstStyle/>
          <a:p>
            <a:r>
              <a:rPr lang="en-US" dirty="0"/>
              <a:t>Actual Amount</a:t>
            </a:r>
          </a:p>
        </p:txBody>
      </p:sp>
    </p:spTree>
    <p:extLst>
      <p:ext uri="{BB962C8B-B14F-4D97-AF65-F5344CB8AC3E}">
        <p14:creationId xmlns:p14="http://schemas.microsoft.com/office/powerpoint/2010/main" val="33282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par>
                                <p:cTn id="28" presetID="10" presetClass="entr" presetSubtype="0" fill="hold"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500"/>
                                        <p:tgtEl>
                                          <p:spTgt spid="57"/>
                                        </p:tgtEl>
                                      </p:cBhvr>
                                    </p:animEffect>
                                  </p:childTnLst>
                                </p:cTn>
                              </p:par>
                              <p:par>
                                <p:cTn id="31" presetID="10" presetClass="entr" presetSubtype="0" fill="hold" nodeType="with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500"/>
                                        <p:tgtEl>
                                          <p:spTgt spid="5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fade">
                                      <p:cBhvr>
                                        <p:cTn id="36" dur="500"/>
                                        <p:tgtEl>
                                          <p:spTgt spid="6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10" presetClass="entr" presetSubtype="0"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par>
                                <p:cTn id="56" presetID="10" presetClass="entr" presetSubtype="0"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par>
                                <p:cTn id="59" presetID="10" presetClass="entr" presetSubtype="0" fill="hold"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par>
                                <p:cTn id="62" presetID="10" presetClass="entr" presetSubtype="0" fill="hold"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childTnLst>
                                </p:cTn>
                              </p:par>
                              <p:par>
                                <p:cTn id="65" presetID="10" presetClass="entr" presetSubtype="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par>
                                <p:cTn id="68" presetID="10" presetClass="entr" presetSubtype="0" fill="hold"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childTnLst>
                                </p:cTn>
                              </p:par>
                              <p:par>
                                <p:cTn id="71" presetID="10" presetClass="entr" presetSubtype="0" fill="hold"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500"/>
                                        <p:tgtEl>
                                          <p:spTgt spid="46"/>
                                        </p:tgtEl>
                                      </p:cBhvr>
                                    </p:animEffect>
                                  </p:childTnLst>
                                </p:cTn>
                              </p:par>
                              <p:par>
                                <p:cTn id="74" presetID="10" presetClass="entr" presetSubtype="0" fill="hold"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500"/>
                                        <p:tgtEl>
                                          <p:spTgt spid="4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fade">
                                      <p:cBhvr>
                                        <p:cTn id="84" dur="500"/>
                                        <p:tgtEl>
                                          <p:spTgt spid="5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500"/>
                                        <p:tgtEl>
                                          <p:spTgt spid="49"/>
                                        </p:tgtEl>
                                      </p:cBhvr>
                                    </p:animEffect>
                                  </p:childTnLst>
                                </p:cTn>
                              </p:par>
                            </p:childTnLst>
                          </p:cTn>
                        </p:par>
                        <p:par>
                          <p:cTn id="88" fill="hold">
                            <p:stCondLst>
                              <p:cond delay="500"/>
                            </p:stCondLst>
                            <p:childTnLst>
                              <p:par>
                                <p:cTn id="89" presetID="10" presetClass="entr" presetSubtype="0" fill="hold" nodeType="after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fade">
                                      <p:cBhvr>
                                        <p:cTn id="91" dur="500"/>
                                        <p:tgtEl>
                                          <p:spTgt spid="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1"/>
                                        </p:tgtEl>
                                        <p:attrNameLst>
                                          <p:attrName>style.visibility</p:attrName>
                                        </p:attrNameLst>
                                      </p:cBhvr>
                                      <p:to>
                                        <p:strVal val="visible"/>
                                      </p:to>
                                    </p:set>
                                    <p:animEffect transition="in" filter="fade">
                                      <p:cBhvr>
                                        <p:cTn id="9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48" grpId="0" animBg="1"/>
      <p:bldP spid="49" grpId="0" animBg="1"/>
      <p:bldP spid="60" grpId="0" animBg="1"/>
      <p:bldP spid="61" grpId="0" animBg="1"/>
      <p:bldP spid="14"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Ring Signatures &amp; </a:t>
            </a:r>
            <a:r>
              <a:rPr lang="en-US" b="1" dirty="0" err="1"/>
              <a:t>RingCT</a:t>
            </a:r>
            <a:endParaRPr lang="en-US" b="1" dirty="0"/>
          </a:p>
        </p:txBody>
      </p:sp>
      <p:sp>
        <p:nvSpPr>
          <p:cNvPr id="5" name="Rounded Rectangle 4"/>
          <p:cNvSpPr/>
          <p:nvPr/>
        </p:nvSpPr>
        <p:spPr>
          <a:xfrm>
            <a:off x="567461" y="2513546"/>
            <a:ext cx="2723145" cy="52938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6" name="Rounded Rectangle 5"/>
          <p:cNvSpPr/>
          <p:nvPr/>
        </p:nvSpPr>
        <p:spPr>
          <a:xfrm>
            <a:off x="567460" y="3120012"/>
            <a:ext cx="2723147" cy="529389"/>
          </a:xfrm>
          <a:prstGeom prst="roundRect">
            <a:avLst/>
          </a:prstGeom>
          <a:solidFill>
            <a:srgbClr val="F8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7" name="Rounded Rectangle 6"/>
          <p:cNvSpPr/>
          <p:nvPr/>
        </p:nvSpPr>
        <p:spPr>
          <a:xfrm>
            <a:off x="567459" y="3726478"/>
            <a:ext cx="2723147" cy="52938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sp>
        <p:nvSpPr>
          <p:cNvPr id="8" name="Rounded Rectangle 7"/>
          <p:cNvSpPr/>
          <p:nvPr/>
        </p:nvSpPr>
        <p:spPr>
          <a:xfrm>
            <a:off x="567461" y="4328056"/>
            <a:ext cx="2723147" cy="52938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sp>
        <p:nvSpPr>
          <p:cNvPr id="9" name="Rounded Rectangle 8"/>
          <p:cNvSpPr/>
          <p:nvPr/>
        </p:nvSpPr>
        <p:spPr>
          <a:xfrm>
            <a:off x="567460" y="4934522"/>
            <a:ext cx="2723147" cy="52938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18</a:t>
            </a:r>
          </a:p>
        </p:txBody>
      </p:sp>
      <p:sp>
        <p:nvSpPr>
          <p:cNvPr id="10" name="Rounded Rectangle 9"/>
          <p:cNvSpPr/>
          <p:nvPr/>
        </p:nvSpPr>
        <p:spPr>
          <a:xfrm>
            <a:off x="567459" y="5540988"/>
            <a:ext cx="2723147" cy="52938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21</a:t>
            </a:r>
          </a:p>
        </p:txBody>
      </p:sp>
      <p:sp>
        <p:nvSpPr>
          <p:cNvPr id="40" name="TextBox 39"/>
          <p:cNvSpPr txBox="1"/>
          <p:nvPr/>
        </p:nvSpPr>
        <p:spPr>
          <a:xfrm>
            <a:off x="1482213" y="1858586"/>
            <a:ext cx="893643" cy="369332"/>
          </a:xfrm>
          <a:prstGeom prst="rect">
            <a:avLst/>
          </a:prstGeom>
          <a:noFill/>
        </p:spPr>
        <p:txBody>
          <a:bodyPr wrap="none" rtlCol="0">
            <a:spAutoFit/>
          </a:bodyPr>
          <a:lstStyle/>
          <a:p>
            <a:pPr algn="ctr"/>
            <a:r>
              <a:rPr lang="en-US" b="1" dirty="0"/>
              <a:t>INPUTS</a:t>
            </a:r>
          </a:p>
        </p:txBody>
      </p:sp>
      <p:grpSp>
        <p:nvGrpSpPr>
          <p:cNvPr id="4" name="Group 3"/>
          <p:cNvGrpSpPr/>
          <p:nvPr/>
        </p:nvGrpSpPr>
        <p:grpSpPr>
          <a:xfrm>
            <a:off x="3290607" y="3067532"/>
            <a:ext cx="8106263" cy="1492439"/>
            <a:chOff x="3290607" y="3067532"/>
            <a:chExt cx="8106263" cy="1492439"/>
          </a:xfrm>
        </p:grpSpPr>
        <p:grpSp>
          <p:nvGrpSpPr>
            <p:cNvPr id="3" name="Group 2"/>
            <p:cNvGrpSpPr/>
            <p:nvPr/>
          </p:nvGrpSpPr>
          <p:grpSpPr>
            <a:xfrm>
              <a:off x="4094922" y="3619067"/>
              <a:ext cx="7301948" cy="940904"/>
              <a:chOff x="4094922" y="3619067"/>
              <a:chExt cx="7301948" cy="940904"/>
            </a:xfrm>
          </p:grpSpPr>
          <p:grpSp>
            <p:nvGrpSpPr>
              <p:cNvPr id="63" name="Group 62"/>
              <p:cNvGrpSpPr/>
              <p:nvPr/>
            </p:nvGrpSpPr>
            <p:grpSpPr>
              <a:xfrm>
                <a:off x="4094922" y="3862773"/>
                <a:ext cx="6515885" cy="449679"/>
                <a:chOff x="4094922" y="3862773"/>
                <a:chExt cx="6515885" cy="449679"/>
              </a:xfrm>
            </p:grpSpPr>
            <p:sp>
              <p:nvSpPr>
                <p:cNvPr id="58" name="Arrow: Right 57"/>
                <p:cNvSpPr/>
                <p:nvPr/>
              </p:nvSpPr>
              <p:spPr>
                <a:xfrm>
                  <a:off x="5155096" y="3866584"/>
                  <a:ext cx="1215015" cy="445867"/>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Right 58"/>
                <p:cNvSpPr/>
                <p:nvPr/>
              </p:nvSpPr>
              <p:spPr>
                <a:xfrm>
                  <a:off x="6215270" y="3862775"/>
                  <a:ext cx="1215015" cy="445867"/>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Arrow: Right 55"/>
                <p:cNvSpPr/>
                <p:nvPr/>
              </p:nvSpPr>
              <p:spPr>
                <a:xfrm>
                  <a:off x="4094922" y="3866585"/>
                  <a:ext cx="1215015" cy="445867"/>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Right 59"/>
                <p:cNvSpPr/>
                <p:nvPr/>
              </p:nvSpPr>
              <p:spPr>
                <a:xfrm>
                  <a:off x="7275444" y="3862775"/>
                  <a:ext cx="1215015" cy="445867"/>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Arrow: Right 60"/>
                <p:cNvSpPr/>
                <p:nvPr/>
              </p:nvSpPr>
              <p:spPr>
                <a:xfrm>
                  <a:off x="8335618" y="3862774"/>
                  <a:ext cx="1215015" cy="445867"/>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Arrow: Right 61"/>
                <p:cNvSpPr/>
                <p:nvPr/>
              </p:nvSpPr>
              <p:spPr>
                <a:xfrm>
                  <a:off x="9395792" y="3862773"/>
                  <a:ext cx="1215015" cy="445867"/>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4094922" y="3619067"/>
                <a:ext cx="940904" cy="940904"/>
              </a:xfrm>
              <a:prstGeom prst="rect">
                <a:avLst/>
              </a:prstGeom>
              <a:solidFill>
                <a:srgbClr val="F8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155096" y="3619067"/>
                <a:ext cx="940904" cy="940904"/>
              </a:xfrm>
              <a:prstGeom prst="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215270" y="3619067"/>
                <a:ext cx="940904" cy="940904"/>
              </a:xfrm>
              <a:prstGeom prst="rect">
                <a:avLst/>
              </a:prstGeom>
              <a:solidFill>
                <a:srgbClr val="F8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275444" y="3619067"/>
                <a:ext cx="940904" cy="940904"/>
              </a:xfrm>
              <a:prstGeom prst="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335618" y="3619067"/>
                <a:ext cx="940904" cy="940904"/>
              </a:xfrm>
              <a:prstGeom prst="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9395792" y="3619067"/>
                <a:ext cx="940904" cy="940904"/>
              </a:xfrm>
              <a:prstGeom prst="rect">
                <a:avLst/>
              </a:prstGeom>
              <a:solidFill>
                <a:srgbClr val="F8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0455966" y="3619067"/>
                <a:ext cx="940904" cy="940904"/>
              </a:xfrm>
              <a:prstGeom prst="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Connector 16"/>
            <p:cNvCxnSpPr>
              <a:stCxn id="6" idx="3"/>
            </p:cNvCxnSpPr>
            <p:nvPr/>
          </p:nvCxnSpPr>
          <p:spPr>
            <a:xfrm flipV="1">
              <a:off x="3290607" y="3384706"/>
              <a:ext cx="7635811" cy="1"/>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9862076" y="3384706"/>
              <a:ext cx="0" cy="234361"/>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6703463" y="3384706"/>
              <a:ext cx="0" cy="234361"/>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579695" y="3384706"/>
              <a:ext cx="0" cy="234361"/>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0530462" y="3067532"/>
              <a:ext cx="818109" cy="369332"/>
            </a:xfrm>
            <a:prstGeom prst="rect">
              <a:avLst/>
            </a:prstGeom>
            <a:noFill/>
          </p:spPr>
          <p:txBody>
            <a:bodyPr wrap="none" rtlCol="0">
              <a:spAutoFit/>
            </a:bodyPr>
            <a:lstStyle/>
            <a:p>
              <a:pPr algn="ctr"/>
              <a:r>
                <a:rPr lang="en-US" i="1" dirty="0"/>
                <a:t>Newer</a:t>
              </a:r>
            </a:p>
          </p:txBody>
        </p:sp>
        <p:sp>
          <p:nvSpPr>
            <p:cNvPr id="53" name="TextBox 52"/>
            <p:cNvSpPr txBox="1"/>
            <p:nvPr/>
          </p:nvSpPr>
          <p:spPr>
            <a:xfrm>
              <a:off x="3977215" y="3067532"/>
              <a:ext cx="716863" cy="369332"/>
            </a:xfrm>
            <a:prstGeom prst="rect">
              <a:avLst/>
            </a:prstGeom>
            <a:noFill/>
          </p:spPr>
          <p:txBody>
            <a:bodyPr wrap="none" rtlCol="0">
              <a:spAutoFit/>
            </a:bodyPr>
            <a:lstStyle/>
            <a:p>
              <a:pPr algn="ctr"/>
              <a:r>
                <a:rPr lang="en-US" i="1" dirty="0"/>
                <a:t>Older</a:t>
              </a:r>
            </a:p>
          </p:txBody>
        </p:sp>
      </p:grpSp>
      <p:pic>
        <p:nvPicPr>
          <p:cNvPr id="35" name="Picture 12" descr="Image result for bitcoin">
            <a:extLst>
              <a:ext uri="{FF2B5EF4-FFF2-40B4-BE49-F238E27FC236}">
                <a16:creationId xmlns:a16="http://schemas.microsoft.com/office/drawing/2014/main" id="{3C77FED4-29DB-4FD2-BDC4-516516D87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0807" y="2561949"/>
            <a:ext cx="1301354" cy="65067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8FD2CBE-C3A9-4839-B053-885F9A8DF82C}"/>
              </a:ext>
            </a:extLst>
          </p:cNvPr>
          <p:cNvSpPr txBox="1"/>
          <p:nvPr/>
        </p:nvSpPr>
        <p:spPr>
          <a:xfrm>
            <a:off x="4192836" y="2698199"/>
            <a:ext cx="761106" cy="369332"/>
          </a:xfrm>
          <a:prstGeom prst="rect">
            <a:avLst/>
          </a:prstGeom>
          <a:noFill/>
        </p:spPr>
        <p:txBody>
          <a:bodyPr wrap="none" rtlCol="0">
            <a:spAutoFit/>
          </a:bodyPr>
          <a:lstStyle/>
          <a:p>
            <a:r>
              <a:rPr lang="en-US" b="1" dirty="0">
                <a:solidFill>
                  <a:srgbClr val="F7931A"/>
                </a:solidFill>
              </a:rPr>
              <a:t>A to B</a:t>
            </a:r>
          </a:p>
        </p:txBody>
      </p:sp>
      <p:sp>
        <p:nvSpPr>
          <p:cNvPr id="38" name="TextBox 37">
            <a:extLst>
              <a:ext uri="{FF2B5EF4-FFF2-40B4-BE49-F238E27FC236}">
                <a16:creationId xmlns:a16="http://schemas.microsoft.com/office/drawing/2014/main" id="{DFF6C4D1-FDEE-4F56-B55A-23524DEF56FE}"/>
              </a:ext>
            </a:extLst>
          </p:cNvPr>
          <p:cNvSpPr txBox="1"/>
          <p:nvPr/>
        </p:nvSpPr>
        <p:spPr>
          <a:xfrm>
            <a:off x="6317993" y="2698199"/>
            <a:ext cx="743473" cy="369332"/>
          </a:xfrm>
          <a:prstGeom prst="rect">
            <a:avLst/>
          </a:prstGeom>
          <a:noFill/>
        </p:spPr>
        <p:txBody>
          <a:bodyPr wrap="none" rtlCol="0">
            <a:spAutoFit/>
          </a:bodyPr>
          <a:lstStyle/>
          <a:p>
            <a:r>
              <a:rPr lang="en-US" b="1" dirty="0">
                <a:solidFill>
                  <a:srgbClr val="F7931A"/>
                </a:solidFill>
              </a:rPr>
              <a:t>B to C</a:t>
            </a:r>
          </a:p>
        </p:txBody>
      </p:sp>
      <p:sp>
        <p:nvSpPr>
          <p:cNvPr id="41" name="TextBox 40">
            <a:extLst>
              <a:ext uri="{FF2B5EF4-FFF2-40B4-BE49-F238E27FC236}">
                <a16:creationId xmlns:a16="http://schemas.microsoft.com/office/drawing/2014/main" id="{BA2CF339-ADFD-40AD-9BAE-93F4C8910449}"/>
              </a:ext>
            </a:extLst>
          </p:cNvPr>
          <p:cNvSpPr txBox="1"/>
          <p:nvPr/>
        </p:nvSpPr>
        <p:spPr>
          <a:xfrm>
            <a:off x="9467720" y="2698199"/>
            <a:ext cx="753091" cy="369332"/>
          </a:xfrm>
          <a:prstGeom prst="rect">
            <a:avLst/>
          </a:prstGeom>
          <a:noFill/>
        </p:spPr>
        <p:txBody>
          <a:bodyPr wrap="none" rtlCol="0">
            <a:spAutoFit/>
          </a:bodyPr>
          <a:lstStyle/>
          <a:p>
            <a:r>
              <a:rPr lang="en-US" b="1" dirty="0">
                <a:solidFill>
                  <a:srgbClr val="F7931A"/>
                </a:solidFill>
              </a:rPr>
              <a:t>C to D</a:t>
            </a:r>
          </a:p>
        </p:txBody>
      </p:sp>
      <p:pic>
        <p:nvPicPr>
          <p:cNvPr id="42" name="Picture 2" descr="Image result for monero logo">
            <a:extLst>
              <a:ext uri="{FF2B5EF4-FFF2-40B4-BE49-F238E27FC236}">
                <a16:creationId xmlns:a16="http://schemas.microsoft.com/office/drawing/2014/main" id="{65908418-19C3-411C-99E4-7123680A68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0807" y="4518294"/>
            <a:ext cx="1301354" cy="68538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1FBECE20-81CF-46A5-B9C1-972C755AEA68}"/>
              </a:ext>
            </a:extLst>
          </p:cNvPr>
          <p:cNvSpPr txBox="1"/>
          <p:nvPr/>
        </p:nvSpPr>
        <p:spPr>
          <a:xfrm>
            <a:off x="4192836" y="4894059"/>
            <a:ext cx="6133282" cy="646331"/>
          </a:xfrm>
          <a:prstGeom prst="rect">
            <a:avLst/>
          </a:prstGeom>
          <a:noFill/>
        </p:spPr>
        <p:txBody>
          <a:bodyPr wrap="none" rtlCol="0">
            <a:spAutoFit/>
          </a:bodyPr>
          <a:lstStyle/>
          <a:p>
            <a:r>
              <a:rPr lang="en-US" b="1" dirty="0">
                <a:solidFill>
                  <a:srgbClr val="FF6600"/>
                </a:solidFill>
              </a:rPr>
              <a:t>Input previously seen in this transaction, but unsure if actually</a:t>
            </a:r>
          </a:p>
          <a:p>
            <a:r>
              <a:rPr lang="en-US" b="1" dirty="0">
                <a:solidFill>
                  <a:srgbClr val="FF6600"/>
                </a:solidFill>
              </a:rPr>
              <a:t>used as sent money or if used as a decoy in a ring signature.</a:t>
            </a:r>
          </a:p>
        </p:txBody>
      </p:sp>
    </p:spTree>
    <p:extLst>
      <p:ext uri="{BB962C8B-B14F-4D97-AF65-F5344CB8AC3E}">
        <p14:creationId xmlns:p14="http://schemas.microsoft.com/office/powerpoint/2010/main" val="133447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40" grpId="0"/>
      <p:bldP spid="12" grpId="0"/>
      <p:bldP spid="38" grpId="0"/>
      <p:bldP spid="41"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ˈKoʊvriː"/>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1235" y="495100"/>
            <a:ext cx="3489529" cy="885578"/>
          </a:xfrm>
          <a:prstGeom prst="rect">
            <a:avLst/>
          </a:prstGeom>
          <a:noFill/>
          <a:extLst>
            <a:ext uri="{909E8E84-426E-40DD-AFC4-6F175D3DCCD1}">
              <a14:hiddenFill xmlns:a14="http://schemas.microsoft.com/office/drawing/2010/main">
                <a:solidFill>
                  <a:srgbClr val="FFFFFF"/>
                </a:solidFill>
              </a14:hiddenFill>
            </a:ext>
          </a:extLst>
        </p:spPr>
      </p:pic>
      <p:sp>
        <p:nvSpPr>
          <p:cNvPr id="24" name="Oval 23"/>
          <p:cNvSpPr/>
          <p:nvPr/>
        </p:nvSpPr>
        <p:spPr>
          <a:xfrm>
            <a:off x="1912410" y="2035783"/>
            <a:ext cx="1042737" cy="104273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578031" y="2035783"/>
            <a:ext cx="1042737" cy="1042737"/>
          </a:xfrm>
          <a:prstGeom prst="ellipse">
            <a:avLst/>
          </a:prstGeom>
          <a:solidFill>
            <a:srgbClr val="F8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9484284" y="1883383"/>
            <a:ext cx="1042737" cy="10427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955147" y="4209488"/>
            <a:ext cx="1042737" cy="10427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578031" y="5252225"/>
            <a:ext cx="1042737" cy="10427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687567" y="3984899"/>
            <a:ext cx="1042737" cy="10427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987982" y="2233985"/>
            <a:ext cx="891591" cy="646331"/>
          </a:xfrm>
          <a:prstGeom prst="rect">
            <a:avLst/>
          </a:prstGeom>
          <a:noFill/>
        </p:spPr>
        <p:txBody>
          <a:bodyPr wrap="none" rtlCol="0">
            <a:spAutoFit/>
          </a:bodyPr>
          <a:lstStyle/>
          <a:p>
            <a:pPr algn="ctr"/>
            <a:r>
              <a:rPr lang="en-US" b="1" dirty="0"/>
              <a:t>ORIGIN</a:t>
            </a:r>
          </a:p>
          <a:p>
            <a:pPr algn="ctr"/>
            <a:r>
              <a:rPr lang="en-US" b="1" dirty="0"/>
              <a:t>NODE</a:t>
            </a:r>
          </a:p>
        </p:txBody>
      </p:sp>
      <p:sp>
        <p:nvSpPr>
          <p:cNvPr id="31" name="TextBox 30"/>
          <p:cNvSpPr txBox="1"/>
          <p:nvPr/>
        </p:nvSpPr>
        <p:spPr>
          <a:xfrm>
            <a:off x="1664977" y="1682608"/>
            <a:ext cx="1537600" cy="369332"/>
          </a:xfrm>
          <a:prstGeom prst="rect">
            <a:avLst/>
          </a:prstGeom>
          <a:noFill/>
        </p:spPr>
        <p:txBody>
          <a:bodyPr wrap="none" rtlCol="0">
            <a:spAutoFit/>
          </a:bodyPr>
          <a:lstStyle/>
          <a:p>
            <a:pPr algn="ctr"/>
            <a:r>
              <a:rPr lang="en-US" b="1" dirty="0"/>
              <a:t>12.154.85.166</a:t>
            </a:r>
          </a:p>
        </p:txBody>
      </p:sp>
      <p:sp>
        <p:nvSpPr>
          <p:cNvPr id="33" name="Right Arrow 32"/>
          <p:cNvSpPr/>
          <p:nvPr/>
        </p:nvSpPr>
        <p:spPr>
          <a:xfrm rot="8285617">
            <a:off x="3784717" y="3557589"/>
            <a:ext cx="2006480" cy="27271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554634" y="2233985"/>
            <a:ext cx="1089529" cy="646331"/>
          </a:xfrm>
          <a:prstGeom prst="rect">
            <a:avLst/>
          </a:prstGeom>
          <a:noFill/>
        </p:spPr>
        <p:txBody>
          <a:bodyPr wrap="none" rtlCol="0">
            <a:spAutoFit/>
          </a:bodyPr>
          <a:lstStyle/>
          <a:p>
            <a:pPr algn="ctr"/>
            <a:r>
              <a:rPr lang="en-US" b="1" dirty="0"/>
              <a:t>LOGGING</a:t>
            </a:r>
          </a:p>
          <a:p>
            <a:pPr algn="ctr"/>
            <a:r>
              <a:rPr lang="en-US" b="1" dirty="0"/>
              <a:t>NODE</a:t>
            </a:r>
          </a:p>
        </p:txBody>
      </p:sp>
      <p:sp>
        <p:nvSpPr>
          <p:cNvPr id="36" name="Right Arrow 35"/>
          <p:cNvSpPr/>
          <p:nvPr/>
        </p:nvSpPr>
        <p:spPr>
          <a:xfrm rot="1264064">
            <a:off x="4043218" y="5109915"/>
            <a:ext cx="1534214" cy="27271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rot="19603495">
            <a:off x="6611316" y="5007755"/>
            <a:ext cx="1090864" cy="27271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rot="21426440">
            <a:off x="6791060" y="2379614"/>
            <a:ext cx="2553890" cy="27271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613017" y="1642441"/>
            <a:ext cx="1648322" cy="374592"/>
          </a:xfrm>
          <a:prstGeom prst="ellipse">
            <a:avLst/>
          </a:prstGeom>
          <a:noFill/>
          <a:ln w="28575">
            <a:solidFill>
              <a:srgbClr val="F84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a:off x="3104706" y="2423598"/>
            <a:ext cx="2323766" cy="27271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445849" y="2174308"/>
            <a:ext cx="1657313" cy="369332"/>
          </a:xfrm>
          <a:prstGeom prst="rect">
            <a:avLst/>
          </a:prstGeom>
          <a:noFill/>
        </p:spPr>
        <p:txBody>
          <a:bodyPr wrap="none" rtlCol="0">
            <a:spAutoFit/>
          </a:bodyPr>
          <a:lstStyle/>
          <a:p>
            <a:pPr algn="ctr"/>
            <a:r>
              <a:rPr lang="en-US" dirty="0" err="1"/>
              <a:t>Tx</a:t>
            </a:r>
            <a:r>
              <a:rPr lang="en-US" dirty="0"/>
              <a:t> ID: 375wd4h</a:t>
            </a:r>
          </a:p>
        </p:txBody>
      </p:sp>
    </p:spTree>
    <p:extLst>
      <p:ext uri="{BB962C8B-B14F-4D97-AF65-F5344CB8AC3E}">
        <p14:creationId xmlns:p14="http://schemas.microsoft.com/office/powerpoint/2010/main" val="112692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50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par>
                          <p:cTn id="33" fill="hold">
                            <p:stCondLst>
                              <p:cond delay="2500"/>
                            </p:stCondLst>
                            <p:childTnLst>
                              <p:par>
                                <p:cTn id="34" presetID="22" presetClass="entr" presetSubtype="2"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right)">
                                      <p:cBhvr>
                                        <p:cTn id="36" dur="500"/>
                                        <p:tgtEl>
                                          <p:spTgt spid="3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left)">
                                      <p:cBhvr>
                                        <p:cTn id="50" dur="500"/>
                                        <p:tgtEl>
                                          <p:spTgt spid="36"/>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left)">
                                      <p:cBhvr>
                                        <p:cTn id="58" dur="500"/>
                                        <p:tgtEl>
                                          <p:spTgt spid="37"/>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p:bldP spid="31" grpId="0"/>
      <p:bldP spid="33" grpId="0" animBg="1"/>
      <p:bldP spid="34" grpId="0"/>
      <p:bldP spid="36" grpId="0" animBg="1"/>
      <p:bldP spid="37" grpId="0" animBg="1"/>
      <p:bldP spid="38" grpId="0" animBg="1"/>
      <p:bldP spid="39" grpId="0" animBg="1"/>
      <p:bldP spid="41" grpId="0" animBg="1"/>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ˈKoʊvriː"/>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1235" y="495100"/>
            <a:ext cx="3489529" cy="885578"/>
          </a:xfrm>
          <a:prstGeom prst="rect">
            <a:avLst/>
          </a:prstGeom>
          <a:noFill/>
          <a:extLst>
            <a:ext uri="{909E8E84-426E-40DD-AFC4-6F175D3DCCD1}">
              <a14:hiddenFill xmlns:a14="http://schemas.microsoft.com/office/drawing/2010/main">
                <a:solidFill>
                  <a:srgbClr val="FFFFFF"/>
                </a:solidFill>
              </a14:hiddenFill>
            </a:ext>
          </a:extLst>
        </p:spPr>
      </p:pic>
      <p:sp>
        <p:nvSpPr>
          <p:cNvPr id="24" name="Oval 23"/>
          <p:cNvSpPr/>
          <p:nvPr/>
        </p:nvSpPr>
        <p:spPr>
          <a:xfrm>
            <a:off x="1912410" y="2035783"/>
            <a:ext cx="1042737" cy="104273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578031" y="2035783"/>
            <a:ext cx="1042737" cy="1042737"/>
          </a:xfrm>
          <a:prstGeom prst="ellipse">
            <a:avLst/>
          </a:prstGeom>
          <a:solidFill>
            <a:srgbClr val="F8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9484284" y="1883383"/>
            <a:ext cx="1042737" cy="10427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955147" y="4209488"/>
            <a:ext cx="1042737" cy="10427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578031" y="5252225"/>
            <a:ext cx="1042737" cy="10427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687567" y="3984899"/>
            <a:ext cx="1042737" cy="10427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987982" y="2233985"/>
            <a:ext cx="891591" cy="646331"/>
          </a:xfrm>
          <a:prstGeom prst="rect">
            <a:avLst/>
          </a:prstGeom>
          <a:noFill/>
        </p:spPr>
        <p:txBody>
          <a:bodyPr wrap="none" rtlCol="0">
            <a:spAutoFit/>
          </a:bodyPr>
          <a:lstStyle/>
          <a:p>
            <a:pPr algn="ctr"/>
            <a:r>
              <a:rPr lang="en-US" b="1" dirty="0"/>
              <a:t>ORIGIN</a:t>
            </a:r>
          </a:p>
          <a:p>
            <a:pPr algn="ctr"/>
            <a:r>
              <a:rPr lang="en-US" b="1" dirty="0"/>
              <a:t>NODE</a:t>
            </a:r>
          </a:p>
        </p:txBody>
      </p:sp>
      <p:sp>
        <p:nvSpPr>
          <p:cNvPr id="31" name="TextBox 30"/>
          <p:cNvSpPr txBox="1"/>
          <p:nvPr/>
        </p:nvSpPr>
        <p:spPr>
          <a:xfrm>
            <a:off x="606767" y="1631188"/>
            <a:ext cx="6510628" cy="369332"/>
          </a:xfrm>
          <a:prstGeom prst="rect">
            <a:avLst/>
          </a:prstGeom>
          <a:noFill/>
        </p:spPr>
        <p:txBody>
          <a:bodyPr wrap="none" rtlCol="0">
            <a:spAutoFit/>
          </a:bodyPr>
          <a:lstStyle/>
          <a:p>
            <a:pPr algn="ctr"/>
            <a:r>
              <a:rPr lang="en-US" b="1" dirty="0"/>
              <a:t>j3hdkil4juppzdz2z3hiybauoagcq4rz3lcqygge5tmg2ea7vs3q.b32.i2p</a:t>
            </a:r>
          </a:p>
        </p:txBody>
      </p:sp>
      <p:sp>
        <p:nvSpPr>
          <p:cNvPr id="33" name="TextBox 32"/>
          <p:cNvSpPr txBox="1"/>
          <p:nvPr/>
        </p:nvSpPr>
        <p:spPr>
          <a:xfrm>
            <a:off x="5554634" y="2233985"/>
            <a:ext cx="1089529" cy="646331"/>
          </a:xfrm>
          <a:prstGeom prst="rect">
            <a:avLst/>
          </a:prstGeom>
          <a:noFill/>
        </p:spPr>
        <p:txBody>
          <a:bodyPr wrap="none" rtlCol="0">
            <a:spAutoFit/>
          </a:bodyPr>
          <a:lstStyle/>
          <a:p>
            <a:pPr algn="ctr"/>
            <a:r>
              <a:rPr lang="en-US" b="1" dirty="0"/>
              <a:t>LOGGING</a:t>
            </a:r>
          </a:p>
          <a:p>
            <a:pPr algn="ctr"/>
            <a:r>
              <a:rPr lang="en-US" b="1" dirty="0"/>
              <a:t>NODE</a:t>
            </a:r>
          </a:p>
        </p:txBody>
      </p:sp>
      <p:sp>
        <p:nvSpPr>
          <p:cNvPr id="40" name="TextBox 39"/>
          <p:cNvSpPr txBox="1"/>
          <p:nvPr/>
        </p:nvSpPr>
        <p:spPr>
          <a:xfrm>
            <a:off x="3445849" y="2174308"/>
            <a:ext cx="1657313" cy="369332"/>
          </a:xfrm>
          <a:prstGeom prst="rect">
            <a:avLst/>
          </a:prstGeom>
          <a:noFill/>
        </p:spPr>
        <p:txBody>
          <a:bodyPr wrap="none" rtlCol="0">
            <a:spAutoFit/>
          </a:bodyPr>
          <a:lstStyle/>
          <a:p>
            <a:pPr algn="ctr"/>
            <a:r>
              <a:rPr lang="en-US" dirty="0" err="1"/>
              <a:t>Tx</a:t>
            </a:r>
            <a:r>
              <a:rPr lang="en-US" dirty="0"/>
              <a:t> ID: 375wd4h</a:t>
            </a:r>
          </a:p>
        </p:txBody>
      </p:sp>
      <p:sp>
        <p:nvSpPr>
          <p:cNvPr id="41" name="Oval 40"/>
          <p:cNvSpPr/>
          <p:nvPr/>
        </p:nvSpPr>
        <p:spPr>
          <a:xfrm>
            <a:off x="127912" y="1625928"/>
            <a:ext cx="7315200" cy="374592"/>
          </a:xfrm>
          <a:prstGeom prst="ellipse">
            <a:avLst/>
          </a:prstGeom>
          <a:noFill/>
          <a:ln w="28575">
            <a:solidFill>
              <a:srgbClr val="F84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97" name="Group 4096"/>
          <p:cNvGrpSpPr/>
          <p:nvPr/>
        </p:nvGrpSpPr>
        <p:grpSpPr>
          <a:xfrm>
            <a:off x="3104706" y="2423598"/>
            <a:ext cx="2323766" cy="272715"/>
            <a:chOff x="3104706" y="2423598"/>
            <a:chExt cx="2323766" cy="272715"/>
          </a:xfrm>
        </p:grpSpPr>
        <p:sp>
          <p:nvSpPr>
            <p:cNvPr id="39" name="Right Arrow 38"/>
            <p:cNvSpPr/>
            <p:nvPr/>
          </p:nvSpPr>
          <p:spPr>
            <a:xfrm>
              <a:off x="3104706" y="2423598"/>
              <a:ext cx="2323766" cy="27271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61339" y="2470150"/>
              <a:ext cx="123211" cy="182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562181" y="2470318"/>
              <a:ext cx="123211" cy="182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842025" y="2469982"/>
              <a:ext cx="123211" cy="182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142867" y="2470150"/>
              <a:ext cx="123211" cy="182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416708" y="2468744"/>
              <a:ext cx="123211" cy="182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717550" y="2468912"/>
              <a:ext cx="123211" cy="182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012348" y="2468576"/>
              <a:ext cx="123211" cy="182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9" name="Group 4098"/>
          <p:cNvGrpSpPr/>
          <p:nvPr/>
        </p:nvGrpSpPr>
        <p:grpSpPr>
          <a:xfrm>
            <a:off x="3784717" y="3068342"/>
            <a:ext cx="2006480" cy="1172328"/>
            <a:chOff x="3784717" y="3068342"/>
            <a:chExt cx="2006480" cy="1172328"/>
          </a:xfrm>
        </p:grpSpPr>
        <p:sp>
          <p:nvSpPr>
            <p:cNvPr id="32" name="Right Arrow 31"/>
            <p:cNvSpPr/>
            <p:nvPr/>
          </p:nvSpPr>
          <p:spPr>
            <a:xfrm rot="8285617">
              <a:off x="3784717" y="3557589"/>
              <a:ext cx="2006480" cy="27271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rot="19034800">
              <a:off x="4237461" y="4057790"/>
              <a:ext cx="123211" cy="182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19034800">
              <a:off x="4458478" y="3853689"/>
              <a:ext cx="123211" cy="182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rot="19034800">
              <a:off x="4663735" y="3663472"/>
              <a:ext cx="123211" cy="182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rot="19034800">
              <a:off x="4884752" y="3459371"/>
              <a:ext cx="123211" cy="182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rot="19034800">
              <a:off x="5084875" y="3272443"/>
              <a:ext cx="123211" cy="182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19034800">
              <a:off x="5305892" y="3068342"/>
              <a:ext cx="123211" cy="182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2" name="Group 4101"/>
          <p:cNvGrpSpPr/>
          <p:nvPr/>
        </p:nvGrpSpPr>
        <p:grpSpPr>
          <a:xfrm>
            <a:off x="6791060" y="2379614"/>
            <a:ext cx="2553890" cy="280017"/>
            <a:chOff x="6791060" y="2379614"/>
            <a:chExt cx="2553890" cy="280017"/>
          </a:xfrm>
        </p:grpSpPr>
        <p:sp>
          <p:nvSpPr>
            <p:cNvPr id="37" name="Right Arrow 36"/>
            <p:cNvSpPr/>
            <p:nvPr/>
          </p:nvSpPr>
          <p:spPr>
            <a:xfrm rot="21426440">
              <a:off x="6791060" y="2379614"/>
              <a:ext cx="2553890" cy="27271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rot="21435782">
              <a:off x="6957408" y="2476751"/>
              <a:ext cx="123211" cy="182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rot="21435782">
              <a:off x="7257915" y="2462554"/>
              <a:ext cx="123211" cy="182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rot="21435782">
              <a:off x="7537424" y="2448855"/>
              <a:ext cx="123211" cy="182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rot="21435782">
              <a:off x="7837931" y="2434658"/>
              <a:ext cx="123211" cy="182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rot="21435782">
              <a:off x="8111392" y="2420177"/>
              <a:ext cx="123211" cy="182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rot="21435782">
              <a:off x="8411899" y="2405979"/>
              <a:ext cx="123211" cy="182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rot="21435782">
              <a:off x="8706345" y="2391567"/>
              <a:ext cx="123211" cy="182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rot="21435782">
              <a:off x="8985724" y="2382473"/>
              <a:ext cx="123211" cy="182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0" name="Group 4099"/>
          <p:cNvGrpSpPr/>
          <p:nvPr/>
        </p:nvGrpSpPr>
        <p:grpSpPr>
          <a:xfrm>
            <a:off x="4043218" y="4956753"/>
            <a:ext cx="1534214" cy="494644"/>
            <a:chOff x="4043218" y="4956753"/>
            <a:chExt cx="1534214" cy="494644"/>
          </a:xfrm>
        </p:grpSpPr>
        <p:sp>
          <p:nvSpPr>
            <p:cNvPr id="35" name="Right Arrow 34"/>
            <p:cNvSpPr/>
            <p:nvPr/>
          </p:nvSpPr>
          <p:spPr>
            <a:xfrm rot="1264064">
              <a:off x="4043218" y="5109915"/>
              <a:ext cx="1534214" cy="27271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rot="1242695">
              <a:off x="4259933" y="4956753"/>
              <a:ext cx="123211" cy="182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1242695">
              <a:off x="4541273" y="5063307"/>
              <a:ext cx="123211" cy="182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rot="1242695">
              <a:off x="4803151" y="5161963"/>
              <a:ext cx="123211" cy="182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1242695">
              <a:off x="5084491" y="5268517"/>
              <a:ext cx="123211" cy="182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1" name="Group 4100"/>
          <p:cNvGrpSpPr/>
          <p:nvPr/>
        </p:nvGrpSpPr>
        <p:grpSpPr>
          <a:xfrm>
            <a:off x="6611316" y="4917872"/>
            <a:ext cx="1090864" cy="507681"/>
            <a:chOff x="6611316" y="4917872"/>
            <a:chExt cx="1090864" cy="507681"/>
          </a:xfrm>
        </p:grpSpPr>
        <p:sp>
          <p:nvSpPr>
            <p:cNvPr id="36" name="Right Arrow 35"/>
            <p:cNvSpPr/>
            <p:nvPr/>
          </p:nvSpPr>
          <p:spPr>
            <a:xfrm rot="19603495">
              <a:off x="6611316" y="5007755"/>
              <a:ext cx="1090864" cy="27271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rot="19560384">
              <a:off x="6797953" y="5242673"/>
              <a:ext cx="123211" cy="182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rot="19560384">
              <a:off x="7047475" y="5074611"/>
              <a:ext cx="123211" cy="182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rot="19560384">
              <a:off x="7279305" y="4917872"/>
              <a:ext cx="123211" cy="182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030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fade">
                                      <p:cBhvr>
                                        <p:cTn id="7" dur="500"/>
                                        <p:tgtEl>
                                          <p:spTgt spid="4097"/>
                                        </p:tgtEl>
                                      </p:cBhvr>
                                    </p:animEffect>
                                  </p:childTnLst>
                                </p:cTn>
                              </p:par>
                              <p:par>
                                <p:cTn id="8" presetID="10" presetClass="entr" presetSubtype="0" fill="hold" nodeType="withEffect">
                                  <p:stCondLst>
                                    <p:cond delay="0"/>
                                  </p:stCondLst>
                                  <p:childTnLst>
                                    <p:set>
                                      <p:cBhvr>
                                        <p:cTn id="9" dur="1" fill="hold">
                                          <p:stCondLst>
                                            <p:cond delay="0"/>
                                          </p:stCondLst>
                                        </p:cTn>
                                        <p:tgtEl>
                                          <p:spTgt spid="4102"/>
                                        </p:tgtEl>
                                        <p:attrNameLst>
                                          <p:attrName>style.visibility</p:attrName>
                                        </p:attrNameLst>
                                      </p:cBhvr>
                                      <p:to>
                                        <p:strVal val="visible"/>
                                      </p:to>
                                    </p:set>
                                    <p:animEffect transition="in" filter="fade">
                                      <p:cBhvr>
                                        <p:cTn id="10" dur="500"/>
                                        <p:tgtEl>
                                          <p:spTgt spid="4102"/>
                                        </p:tgtEl>
                                      </p:cBhvr>
                                    </p:animEffect>
                                  </p:childTnLst>
                                </p:cTn>
                              </p:par>
                              <p:par>
                                <p:cTn id="11" presetID="10" presetClass="entr" presetSubtype="0" fill="hold" nodeType="with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fade">
                                      <p:cBhvr>
                                        <p:cTn id="13" dur="500"/>
                                        <p:tgtEl>
                                          <p:spTgt spid="4099"/>
                                        </p:tgtEl>
                                      </p:cBhvr>
                                    </p:animEffect>
                                  </p:childTnLst>
                                </p:cTn>
                              </p:par>
                              <p:par>
                                <p:cTn id="14" presetID="10" presetClass="entr" presetSubtype="0" fill="hold" nodeType="withEffect">
                                  <p:stCondLst>
                                    <p:cond delay="0"/>
                                  </p:stCondLst>
                                  <p:childTnLst>
                                    <p:set>
                                      <p:cBhvr>
                                        <p:cTn id="15" dur="1" fill="hold">
                                          <p:stCondLst>
                                            <p:cond delay="0"/>
                                          </p:stCondLst>
                                        </p:cTn>
                                        <p:tgtEl>
                                          <p:spTgt spid="4100"/>
                                        </p:tgtEl>
                                        <p:attrNameLst>
                                          <p:attrName>style.visibility</p:attrName>
                                        </p:attrNameLst>
                                      </p:cBhvr>
                                      <p:to>
                                        <p:strVal val="visible"/>
                                      </p:to>
                                    </p:set>
                                    <p:animEffect transition="in" filter="fade">
                                      <p:cBhvr>
                                        <p:cTn id="16" dur="500"/>
                                        <p:tgtEl>
                                          <p:spTgt spid="4100"/>
                                        </p:tgtEl>
                                      </p:cBhvr>
                                    </p:animEffect>
                                  </p:childTnLst>
                                </p:cTn>
                              </p:par>
                              <p:par>
                                <p:cTn id="17" presetID="10" presetClass="entr" presetSubtype="0" fill="hold" nodeType="withEffect">
                                  <p:stCondLst>
                                    <p:cond delay="0"/>
                                  </p:stCondLst>
                                  <p:childTnLst>
                                    <p:set>
                                      <p:cBhvr>
                                        <p:cTn id="18" dur="1" fill="hold">
                                          <p:stCondLst>
                                            <p:cond delay="0"/>
                                          </p:stCondLst>
                                        </p:cTn>
                                        <p:tgtEl>
                                          <p:spTgt spid="4101"/>
                                        </p:tgtEl>
                                        <p:attrNameLst>
                                          <p:attrName>style.visibility</p:attrName>
                                        </p:attrNameLst>
                                      </p:cBhvr>
                                      <p:to>
                                        <p:strVal val="visible"/>
                                      </p:to>
                                    </p:set>
                                    <p:animEffect transition="in" filter="fade">
                                      <p:cBhvr>
                                        <p:cTn id="19"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Stealth Addresses</a:t>
            </a:r>
          </a:p>
        </p:txBody>
      </p:sp>
      <p:sp>
        <p:nvSpPr>
          <p:cNvPr id="56" name="Rectangle 55"/>
          <p:cNvSpPr/>
          <p:nvPr/>
        </p:nvSpPr>
        <p:spPr>
          <a:xfrm>
            <a:off x="1571748" y="2194730"/>
            <a:ext cx="2277978" cy="43183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18285" y="1610993"/>
            <a:ext cx="1100429" cy="369332"/>
          </a:xfrm>
          <a:prstGeom prst="rect">
            <a:avLst/>
          </a:prstGeom>
          <a:noFill/>
        </p:spPr>
        <p:txBody>
          <a:bodyPr wrap="none" rtlCol="0">
            <a:spAutoFit/>
          </a:bodyPr>
          <a:lstStyle/>
          <a:p>
            <a:pPr algn="ctr"/>
            <a:r>
              <a:rPr lang="en-US" b="1" dirty="0"/>
              <a:t>OUTPUTS</a:t>
            </a:r>
          </a:p>
        </p:txBody>
      </p:sp>
      <p:sp>
        <p:nvSpPr>
          <p:cNvPr id="6" name="Rounded Rectangle 5"/>
          <p:cNvSpPr/>
          <p:nvPr/>
        </p:nvSpPr>
        <p:spPr>
          <a:xfrm>
            <a:off x="2160522" y="4328179"/>
            <a:ext cx="1103504" cy="529389"/>
          </a:xfrm>
          <a:prstGeom prst="roundRect">
            <a:avLst/>
          </a:prstGeom>
          <a:solidFill>
            <a:srgbClr val="6FD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XMR</a:t>
            </a:r>
          </a:p>
        </p:txBody>
      </p:sp>
      <p:grpSp>
        <p:nvGrpSpPr>
          <p:cNvPr id="14" name="Group 13"/>
          <p:cNvGrpSpPr/>
          <p:nvPr/>
        </p:nvGrpSpPr>
        <p:grpSpPr>
          <a:xfrm>
            <a:off x="7225643" y="2814642"/>
            <a:ext cx="3394609" cy="1467352"/>
            <a:chOff x="7225643" y="2718388"/>
            <a:chExt cx="3394609" cy="1467352"/>
          </a:xfrm>
        </p:grpSpPr>
        <p:cxnSp>
          <p:nvCxnSpPr>
            <p:cNvPr id="21" name="Straight Connector 20"/>
            <p:cNvCxnSpPr>
              <a:cxnSpLocks/>
            </p:cNvCxnSpPr>
            <p:nvPr/>
          </p:nvCxnSpPr>
          <p:spPr>
            <a:xfrm>
              <a:off x="7725958" y="2978264"/>
              <a:ext cx="0" cy="1207476"/>
            </a:xfrm>
            <a:prstGeom prst="line">
              <a:avLst/>
            </a:prstGeom>
            <a:ln w="1905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a:off x="7725958" y="2978264"/>
              <a:ext cx="1242902" cy="0"/>
            </a:xfrm>
            <a:prstGeom prst="line">
              <a:avLst/>
            </a:prstGeom>
            <a:ln w="1905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a:xfrm>
              <a:off x="7225643" y="4185740"/>
              <a:ext cx="500315" cy="0"/>
            </a:xfrm>
            <a:prstGeom prst="line">
              <a:avLst/>
            </a:prstGeom>
            <a:ln w="1905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968860" y="2718388"/>
              <a:ext cx="1651392" cy="52938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 to Sender</a:t>
              </a:r>
            </a:p>
          </p:txBody>
        </p:sp>
      </p:grpSp>
      <p:grpSp>
        <p:nvGrpSpPr>
          <p:cNvPr id="4" name="Group 3"/>
          <p:cNvGrpSpPr/>
          <p:nvPr/>
        </p:nvGrpSpPr>
        <p:grpSpPr>
          <a:xfrm>
            <a:off x="7225643" y="4889027"/>
            <a:ext cx="3394609" cy="1482446"/>
            <a:chOff x="7225643" y="4792773"/>
            <a:chExt cx="3394609" cy="1482446"/>
          </a:xfrm>
        </p:grpSpPr>
        <p:cxnSp>
          <p:nvCxnSpPr>
            <p:cNvPr id="13" name="Straight Connector 12"/>
            <p:cNvCxnSpPr>
              <a:cxnSpLocks/>
            </p:cNvCxnSpPr>
            <p:nvPr/>
          </p:nvCxnSpPr>
          <p:spPr>
            <a:xfrm>
              <a:off x="7725958" y="4792773"/>
              <a:ext cx="0" cy="1214176"/>
            </a:xfrm>
            <a:prstGeom prst="line">
              <a:avLst/>
            </a:prstGeom>
            <a:ln w="19050">
              <a:solidFill>
                <a:srgbClr val="F84836"/>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225643" y="4792773"/>
              <a:ext cx="500315" cy="0"/>
            </a:xfrm>
            <a:prstGeom prst="line">
              <a:avLst/>
            </a:prstGeom>
            <a:ln w="19050">
              <a:solidFill>
                <a:srgbClr val="F84836"/>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725958" y="6006949"/>
              <a:ext cx="1242902" cy="0"/>
            </a:xfrm>
            <a:prstGeom prst="line">
              <a:avLst/>
            </a:prstGeom>
            <a:ln w="19050">
              <a:solidFill>
                <a:srgbClr val="F84836"/>
              </a:solidFill>
              <a:prstDash val="sysDot"/>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8968860" y="5745830"/>
              <a:ext cx="1651392" cy="529389"/>
            </a:xfrm>
            <a:prstGeom prst="roundRect">
              <a:avLst/>
            </a:prstGeom>
            <a:solidFill>
              <a:srgbClr val="F8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To Receiver</a:t>
              </a:r>
            </a:p>
          </p:txBody>
        </p:sp>
      </p:grpSp>
      <p:sp>
        <p:nvSpPr>
          <p:cNvPr id="54" name="TextBox 53"/>
          <p:cNvSpPr txBox="1"/>
          <p:nvPr/>
        </p:nvSpPr>
        <p:spPr>
          <a:xfrm>
            <a:off x="2263916" y="1609933"/>
            <a:ext cx="893643" cy="369332"/>
          </a:xfrm>
          <a:prstGeom prst="rect">
            <a:avLst/>
          </a:prstGeom>
          <a:noFill/>
        </p:spPr>
        <p:txBody>
          <a:bodyPr wrap="none" rtlCol="0">
            <a:spAutoFit/>
          </a:bodyPr>
          <a:lstStyle/>
          <a:p>
            <a:pPr algn="ctr"/>
            <a:r>
              <a:rPr lang="en-US" b="1" dirty="0"/>
              <a:t>INPUTS</a:t>
            </a:r>
          </a:p>
        </p:txBody>
      </p:sp>
      <p:grpSp>
        <p:nvGrpSpPr>
          <p:cNvPr id="20" name="Group 19"/>
          <p:cNvGrpSpPr/>
          <p:nvPr/>
        </p:nvGrpSpPr>
        <p:grpSpPr>
          <a:xfrm>
            <a:off x="2712273" y="2212101"/>
            <a:ext cx="4865103" cy="2946440"/>
            <a:chOff x="2712273" y="2212101"/>
            <a:chExt cx="4865103" cy="2946440"/>
          </a:xfrm>
        </p:grpSpPr>
        <p:sp>
          <p:nvSpPr>
            <p:cNvPr id="9" name="Rounded Rectangle 8"/>
            <p:cNvSpPr/>
            <p:nvPr/>
          </p:nvSpPr>
          <p:spPr>
            <a:xfrm>
              <a:off x="4506927" y="4027574"/>
              <a:ext cx="2723147" cy="52938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ey5f8ne58nh5nogsefwjw</a:t>
              </a:r>
            </a:p>
          </p:txBody>
        </p:sp>
        <p:sp>
          <p:nvSpPr>
            <p:cNvPr id="10" name="Rounded Rectangle 9"/>
            <p:cNvSpPr/>
            <p:nvPr/>
          </p:nvSpPr>
          <p:spPr>
            <a:xfrm>
              <a:off x="4506929" y="4629152"/>
              <a:ext cx="2723147" cy="529389"/>
            </a:xfrm>
            <a:prstGeom prst="roundRect">
              <a:avLst/>
            </a:prstGeom>
            <a:solidFill>
              <a:srgbClr val="F8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58fmd8jhybwnng8nengf</a:t>
              </a:r>
            </a:p>
          </p:txBody>
        </p:sp>
        <p:grpSp>
          <p:nvGrpSpPr>
            <p:cNvPr id="45" name="Group 44"/>
            <p:cNvGrpSpPr/>
            <p:nvPr/>
          </p:nvGrpSpPr>
          <p:grpSpPr>
            <a:xfrm flipH="1">
              <a:off x="3995586" y="4281994"/>
              <a:ext cx="500315" cy="630902"/>
              <a:chOff x="5795267" y="4041361"/>
              <a:chExt cx="500315" cy="630902"/>
            </a:xfrm>
          </p:grpSpPr>
          <p:cxnSp>
            <p:nvCxnSpPr>
              <p:cNvPr id="38" name="Straight Connector 37"/>
              <p:cNvCxnSpPr>
                <a:cxnSpLocks/>
              </p:cNvCxnSpPr>
              <p:nvPr/>
            </p:nvCxnSpPr>
            <p:spPr>
              <a:xfrm flipH="1">
                <a:off x="6295582" y="4041361"/>
                <a:ext cx="0" cy="630902"/>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95267" y="4065230"/>
                <a:ext cx="500315"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95267" y="4672263"/>
                <a:ext cx="500315"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46" name="Straight Connector 45"/>
            <p:cNvCxnSpPr>
              <a:cxnSpLocks/>
              <a:endCxn id="6" idx="3"/>
            </p:cNvCxnSpPr>
            <p:nvPr/>
          </p:nvCxnSpPr>
          <p:spPr>
            <a:xfrm flipH="1">
              <a:off x="3264026" y="4588862"/>
              <a:ext cx="742194" cy="4012"/>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7" name="Hexagon 46"/>
            <p:cNvSpPr/>
            <p:nvPr/>
          </p:nvSpPr>
          <p:spPr>
            <a:xfrm>
              <a:off x="4495901" y="2212101"/>
              <a:ext cx="3081475" cy="530352"/>
            </a:xfrm>
            <a:prstGeom prst="hexagon">
              <a:avLst/>
            </a:prstGeom>
            <a:solidFill>
              <a:srgbClr val="4454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charset="0"/>
                  <a:ea typeface="Calibri" charset="0"/>
                  <a:cs typeface="Calibri" charset="0"/>
                </a:rPr>
                <a:t>Commitment public key</a:t>
              </a:r>
            </a:p>
          </p:txBody>
        </p:sp>
        <p:cxnSp>
          <p:nvCxnSpPr>
            <p:cNvPr id="19" name="Connector: Elbow 18"/>
            <p:cNvCxnSpPr>
              <a:stCxn id="6" idx="0"/>
              <a:endCxn id="47" idx="3"/>
            </p:cNvCxnSpPr>
            <p:nvPr/>
          </p:nvCxnSpPr>
          <p:spPr>
            <a:xfrm rot="5400000" flipH="1" flipV="1">
              <a:off x="2678636" y="2510915"/>
              <a:ext cx="1850902" cy="1783627"/>
            </a:xfrm>
            <a:prstGeom prst="bentConnector2">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173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6" grpId="0" animBg="1"/>
      <p:bldP spid="5" grpId="0"/>
      <p:bldP spid="6" grpId="0" animBg="1"/>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D80D6E74-B667-4A1B-9A14-8162F9D1C0C2}"/>
              </a:ext>
            </a:extLst>
          </p:cNvPr>
          <p:cNvCxnSpPr/>
          <p:nvPr/>
        </p:nvCxnSpPr>
        <p:spPr>
          <a:xfrm flipH="1">
            <a:off x="7490536" y="3476135"/>
            <a:ext cx="511341"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pPr algn="ctr"/>
            <a:r>
              <a:rPr lang="en-US" b="1" dirty="0"/>
              <a:t>Summary</a:t>
            </a:r>
          </a:p>
        </p:txBody>
      </p:sp>
      <p:grpSp>
        <p:nvGrpSpPr>
          <p:cNvPr id="43" name="Group 42"/>
          <p:cNvGrpSpPr/>
          <p:nvPr/>
        </p:nvGrpSpPr>
        <p:grpSpPr>
          <a:xfrm>
            <a:off x="1333236" y="2304303"/>
            <a:ext cx="9750116" cy="3556831"/>
            <a:chOff x="1400105" y="2175966"/>
            <a:chExt cx="9750116" cy="3556831"/>
          </a:xfrm>
        </p:grpSpPr>
        <p:sp>
          <p:nvSpPr>
            <p:cNvPr id="4" name="Rounded Rectangle 4"/>
            <p:cNvSpPr/>
            <p:nvPr/>
          </p:nvSpPr>
          <p:spPr>
            <a:xfrm>
              <a:off x="1400107" y="2175966"/>
              <a:ext cx="2723145" cy="529389"/>
            </a:xfrm>
            <a:prstGeom prst="roundRect">
              <a:avLst/>
            </a:prstGeom>
            <a:gradFill flip="none" rotWithShape="1">
              <a:gsLst>
                <a:gs pos="0">
                  <a:srgbClr val="1EA185"/>
                </a:gs>
                <a:gs pos="100000">
                  <a:schemeClr val="accent1">
                    <a:lumMod val="60000"/>
                    <a:lumOff val="4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 (</a:t>
              </a:r>
              <a:r>
                <a:rPr lang="en-US" dirty="0" err="1">
                  <a:solidFill>
                    <a:schemeClr val="tx1"/>
                  </a:solidFill>
                </a:rPr>
                <a:t>Tx</a:t>
              </a:r>
              <a:r>
                <a:rPr lang="en-US" dirty="0">
                  <a:solidFill>
                    <a:schemeClr val="tx1"/>
                  </a:solidFill>
                </a:rPr>
                <a:t> ID fgwinw3fwtk54)</a:t>
              </a:r>
            </a:p>
          </p:txBody>
        </p:sp>
        <p:sp>
          <p:nvSpPr>
            <p:cNvPr id="5" name="Rounded Rectangle 5"/>
            <p:cNvSpPr/>
            <p:nvPr/>
          </p:nvSpPr>
          <p:spPr>
            <a:xfrm>
              <a:off x="1400106" y="2782432"/>
              <a:ext cx="2723147" cy="529389"/>
            </a:xfrm>
            <a:prstGeom prst="roundRect">
              <a:avLst/>
            </a:prstGeom>
            <a:gradFill flip="none" rotWithShape="1">
              <a:gsLst>
                <a:gs pos="0">
                  <a:srgbClr val="1EA185"/>
                </a:gs>
                <a:gs pos="100000">
                  <a:schemeClr val="accent1">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 (</a:t>
              </a:r>
              <a:r>
                <a:rPr lang="en-US" dirty="0" err="1">
                  <a:solidFill>
                    <a:schemeClr val="tx1"/>
                  </a:solidFill>
                </a:rPr>
                <a:t>Tx</a:t>
              </a:r>
              <a:r>
                <a:rPr lang="en-US" dirty="0">
                  <a:solidFill>
                    <a:schemeClr val="tx1"/>
                  </a:solidFill>
                </a:rPr>
                <a:t> ID hng6iwfumwf8)</a:t>
              </a:r>
            </a:p>
          </p:txBody>
        </p:sp>
        <p:sp>
          <p:nvSpPr>
            <p:cNvPr id="6" name="Rounded Rectangle 6"/>
            <p:cNvSpPr/>
            <p:nvPr/>
          </p:nvSpPr>
          <p:spPr>
            <a:xfrm>
              <a:off x="1400105" y="3388898"/>
              <a:ext cx="2723147" cy="529389"/>
            </a:xfrm>
            <a:prstGeom prst="roundRect">
              <a:avLst/>
            </a:prstGeom>
            <a:gradFill flip="none" rotWithShape="1">
              <a:gsLst>
                <a:gs pos="0">
                  <a:srgbClr val="1EA185"/>
                </a:gs>
                <a:gs pos="100000">
                  <a:schemeClr val="accent1">
                    <a:lumMod val="60000"/>
                    <a:lumOff val="40000"/>
                    <a:shade val="100000"/>
                    <a:satMod val="115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 (</a:t>
              </a:r>
              <a:r>
                <a:rPr lang="en-US" dirty="0" err="1">
                  <a:solidFill>
                    <a:schemeClr val="tx1"/>
                  </a:solidFill>
                </a:rPr>
                <a:t>Tx</a:t>
              </a:r>
              <a:r>
                <a:rPr lang="en-US" dirty="0">
                  <a:solidFill>
                    <a:schemeClr val="tx1"/>
                  </a:solidFill>
                </a:rPr>
                <a:t> ID twv8mf8dnfas)</a:t>
              </a:r>
            </a:p>
          </p:txBody>
        </p:sp>
        <p:sp>
          <p:nvSpPr>
            <p:cNvPr id="7" name="Rounded Rectangle 7"/>
            <p:cNvSpPr/>
            <p:nvPr/>
          </p:nvSpPr>
          <p:spPr>
            <a:xfrm>
              <a:off x="1400107" y="3990476"/>
              <a:ext cx="2723147" cy="529389"/>
            </a:xfrm>
            <a:prstGeom prst="roundRect">
              <a:avLst/>
            </a:prstGeom>
            <a:gradFill flip="none" rotWithShape="1">
              <a:gsLst>
                <a:gs pos="0">
                  <a:srgbClr val="1EA185"/>
                </a:gs>
                <a:gs pos="100000">
                  <a:schemeClr val="accent1">
                    <a:lumMod val="60000"/>
                    <a:lumOff val="40000"/>
                    <a:shade val="100000"/>
                    <a:satMod val="115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 (</a:t>
              </a:r>
              <a:r>
                <a:rPr lang="en-US" dirty="0" err="1">
                  <a:solidFill>
                    <a:schemeClr val="tx1"/>
                  </a:solidFill>
                </a:rPr>
                <a:t>Tx</a:t>
              </a:r>
              <a:r>
                <a:rPr lang="en-US" dirty="0">
                  <a:solidFill>
                    <a:schemeClr val="tx1"/>
                  </a:solidFill>
                </a:rPr>
                <a:t> ID wn3f4diiijffwn)</a:t>
              </a:r>
            </a:p>
          </p:txBody>
        </p:sp>
        <p:sp>
          <p:nvSpPr>
            <p:cNvPr id="8" name="Rounded Rectangle 8"/>
            <p:cNvSpPr/>
            <p:nvPr/>
          </p:nvSpPr>
          <p:spPr>
            <a:xfrm>
              <a:off x="1400106" y="4596942"/>
              <a:ext cx="2723147" cy="529389"/>
            </a:xfrm>
            <a:prstGeom prst="roundRect">
              <a:avLst/>
            </a:prstGeom>
            <a:gradFill flip="none" rotWithShape="1">
              <a:gsLst>
                <a:gs pos="0">
                  <a:srgbClr val="1EA185"/>
                </a:gs>
                <a:gs pos="100000">
                  <a:schemeClr val="accent1">
                    <a:lumMod val="60000"/>
                    <a:lumOff val="40000"/>
                    <a:shade val="100000"/>
                    <a:satMod val="115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18 (</a:t>
              </a:r>
              <a:r>
                <a:rPr lang="en-US" dirty="0" err="1">
                  <a:solidFill>
                    <a:schemeClr val="tx1"/>
                  </a:solidFill>
                </a:rPr>
                <a:t>Tx</a:t>
              </a:r>
              <a:r>
                <a:rPr lang="en-US" dirty="0">
                  <a:solidFill>
                    <a:schemeClr val="tx1"/>
                  </a:solidFill>
                </a:rPr>
                <a:t> ID n48gfwmfdki)</a:t>
              </a:r>
            </a:p>
          </p:txBody>
        </p:sp>
        <p:sp>
          <p:nvSpPr>
            <p:cNvPr id="9" name="Rounded Rectangle 9"/>
            <p:cNvSpPr/>
            <p:nvPr/>
          </p:nvSpPr>
          <p:spPr>
            <a:xfrm>
              <a:off x="1400105" y="5203408"/>
              <a:ext cx="2723147" cy="529389"/>
            </a:xfrm>
            <a:prstGeom prst="roundRect">
              <a:avLst/>
            </a:prstGeom>
            <a:gradFill flip="none" rotWithShape="1">
              <a:gsLst>
                <a:gs pos="0">
                  <a:srgbClr val="1EA185"/>
                </a:gs>
                <a:gs pos="100000">
                  <a:schemeClr val="accent1">
                    <a:lumMod val="60000"/>
                    <a:lumOff val="40000"/>
                    <a:shade val="100000"/>
                    <a:satMod val="115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21 (</a:t>
              </a:r>
              <a:r>
                <a:rPr lang="en-US" dirty="0" err="1">
                  <a:solidFill>
                    <a:schemeClr val="tx1"/>
                  </a:solidFill>
                </a:rPr>
                <a:t>Tx</a:t>
              </a:r>
              <a:r>
                <a:rPr lang="en-US" dirty="0">
                  <a:solidFill>
                    <a:schemeClr val="tx1"/>
                  </a:solidFill>
                </a:rPr>
                <a:t> ID 4f5f8njdoam4)</a:t>
              </a:r>
            </a:p>
          </p:txBody>
        </p:sp>
        <p:sp>
          <p:nvSpPr>
            <p:cNvPr id="10" name="Rounded Rectangle 5"/>
            <p:cNvSpPr/>
            <p:nvPr/>
          </p:nvSpPr>
          <p:spPr>
            <a:xfrm>
              <a:off x="5539502" y="3685395"/>
              <a:ext cx="1103504" cy="529389"/>
            </a:xfrm>
            <a:prstGeom prst="roundRect">
              <a:avLst/>
            </a:prstGeom>
            <a:solidFill>
              <a:srgbClr val="6FD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XMR</a:t>
              </a:r>
            </a:p>
          </p:txBody>
        </p:sp>
        <p:cxnSp>
          <p:nvCxnSpPr>
            <p:cNvPr id="11" name="Straight Connector 10"/>
            <p:cNvCxnSpPr/>
            <p:nvPr/>
          </p:nvCxnSpPr>
          <p:spPr>
            <a:xfrm>
              <a:off x="4625102" y="2435748"/>
              <a:ext cx="0" cy="3028685"/>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24787" y="2435748"/>
              <a:ext cx="500315"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24787" y="3050372"/>
              <a:ext cx="500315"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124787" y="3643224"/>
              <a:ext cx="500315"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124787" y="4250257"/>
              <a:ext cx="500315"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24787" y="4864881"/>
              <a:ext cx="500315"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124787" y="5464433"/>
              <a:ext cx="500315"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25102" y="3961979"/>
              <a:ext cx="914400"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a:endCxn id="25" idx="1"/>
            </p:cNvCxnSpPr>
            <p:nvPr/>
          </p:nvCxnSpPr>
          <p:spPr>
            <a:xfrm flipV="1">
              <a:off x="6643006" y="3954265"/>
              <a:ext cx="1425740" cy="7714"/>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Rounded Rectangle 10"/>
            <p:cNvSpPr/>
            <p:nvPr/>
          </p:nvSpPr>
          <p:spPr>
            <a:xfrm>
              <a:off x="8068747" y="3083104"/>
              <a:ext cx="2723147" cy="52938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5hfnq835hng6iwfumwf8</a:t>
              </a:r>
            </a:p>
          </p:txBody>
        </p:sp>
        <p:sp>
          <p:nvSpPr>
            <p:cNvPr id="25" name="Rounded Rectangle 11"/>
            <p:cNvSpPr/>
            <p:nvPr/>
          </p:nvSpPr>
          <p:spPr>
            <a:xfrm>
              <a:off x="8068746" y="3689570"/>
              <a:ext cx="2723147" cy="52938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3348dqnqcb8vqfi8dfj65f</a:t>
              </a:r>
            </a:p>
          </p:txBody>
        </p:sp>
        <p:cxnSp>
          <p:nvCxnSpPr>
            <p:cNvPr id="27" name="Straight Connector 26"/>
            <p:cNvCxnSpPr>
              <a:cxnSpLocks/>
            </p:cNvCxnSpPr>
            <p:nvPr/>
          </p:nvCxnSpPr>
          <p:spPr>
            <a:xfrm>
              <a:off x="7557405" y="3347798"/>
              <a:ext cx="0" cy="1208525"/>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5" name="Hexagon 34"/>
            <p:cNvSpPr/>
            <p:nvPr/>
          </p:nvSpPr>
          <p:spPr>
            <a:xfrm>
              <a:off x="8068746" y="4291147"/>
              <a:ext cx="3081475" cy="530352"/>
            </a:xfrm>
            <a:prstGeom prst="hexagon">
              <a:avLst/>
            </a:prstGeom>
            <a:solidFill>
              <a:srgbClr val="4454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charset="0"/>
                  <a:ea typeface="Calibri" charset="0"/>
                  <a:cs typeface="Calibri" charset="0"/>
                </a:rPr>
                <a:t>Commitment public key</a:t>
              </a:r>
            </a:p>
          </p:txBody>
        </p:sp>
        <p:cxnSp>
          <p:nvCxnSpPr>
            <p:cNvPr id="36" name="Straight Connector 35"/>
            <p:cNvCxnSpPr>
              <a:stCxn id="35" idx="3"/>
            </p:cNvCxnSpPr>
            <p:nvPr/>
          </p:nvCxnSpPr>
          <p:spPr>
            <a:xfrm flipH="1">
              <a:off x="7557405" y="4556323"/>
              <a:ext cx="511341"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6899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par>
                                <p:cTn id="12" presetID="10" presetClass="entr" presetSubtype="0" fill="hold"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Infamous GUI</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020" y="1545304"/>
            <a:ext cx="6721959" cy="4994644"/>
          </a:xfrm>
          <a:prstGeom prst="rect">
            <a:avLst/>
          </a:prstGeom>
        </p:spPr>
      </p:pic>
    </p:spTree>
    <p:extLst>
      <p:ext uri="{BB962C8B-B14F-4D97-AF65-F5344CB8AC3E}">
        <p14:creationId xmlns:p14="http://schemas.microsoft.com/office/powerpoint/2010/main" val="30524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rrow: Right 38"/>
          <p:cNvSpPr/>
          <p:nvPr/>
        </p:nvSpPr>
        <p:spPr>
          <a:xfrm>
            <a:off x="9208227" y="4180434"/>
            <a:ext cx="1215015" cy="445867"/>
          </a:xfrm>
          <a:prstGeom prst="rightArrow">
            <a:avLst/>
          </a:prstGeom>
          <a:gradFill flip="none" rotWithShape="1">
            <a:gsLst>
              <a:gs pos="0">
                <a:schemeClr val="tx1">
                  <a:lumMod val="50000"/>
                  <a:lumOff val="50000"/>
                  <a:tint val="66000"/>
                  <a:satMod val="160000"/>
                </a:schemeClr>
              </a:gs>
              <a:gs pos="85000">
                <a:schemeClr val="tx1">
                  <a:lumMod val="50000"/>
                  <a:lumOff val="50000"/>
                  <a:tint val="44500"/>
                  <a:satMod val="160000"/>
                </a:schemeClr>
              </a:gs>
              <a:gs pos="100000">
                <a:schemeClr val="tx1">
                  <a:lumMod val="50000"/>
                  <a:lumOff val="50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0" name="Picture 12" descr="Image result for bitco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9824" y="-14176"/>
            <a:ext cx="5172352" cy="2586176"/>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2042868" y="3385194"/>
            <a:ext cx="8106263" cy="1492439"/>
            <a:chOff x="3290607" y="3067532"/>
            <a:chExt cx="8106263" cy="1492439"/>
          </a:xfrm>
        </p:grpSpPr>
        <p:grpSp>
          <p:nvGrpSpPr>
            <p:cNvPr id="14" name="Group 13"/>
            <p:cNvGrpSpPr/>
            <p:nvPr/>
          </p:nvGrpSpPr>
          <p:grpSpPr>
            <a:xfrm>
              <a:off x="4094922" y="3619067"/>
              <a:ext cx="7301948" cy="940904"/>
              <a:chOff x="4094922" y="3619067"/>
              <a:chExt cx="7301948" cy="940904"/>
            </a:xfrm>
          </p:grpSpPr>
          <p:grpSp>
            <p:nvGrpSpPr>
              <p:cNvPr id="23" name="Group 22"/>
              <p:cNvGrpSpPr/>
              <p:nvPr/>
            </p:nvGrpSpPr>
            <p:grpSpPr>
              <a:xfrm>
                <a:off x="4094922" y="3862773"/>
                <a:ext cx="6515885" cy="449679"/>
                <a:chOff x="4094922" y="3862773"/>
                <a:chExt cx="6515885" cy="449679"/>
              </a:xfrm>
            </p:grpSpPr>
            <p:sp>
              <p:nvSpPr>
                <p:cNvPr id="31" name="Arrow: Right 30"/>
                <p:cNvSpPr/>
                <p:nvPr/>
              </p:nvSpPr>
              <p:spPr>
                <a:xfrm>
                  <a:off x="5155096" y="3866584"/>
                  <a:ext cx="1215015" cy="445867"/>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p:cNvSpPr/>
                <p:nvPr/>
              </p:nvSpPr>
              <p:spPr>
                <a:xfrm>
                  <a:off x="6215270" y="3862775"/>
                  <a:ext cx="1215015" cy="445867"/>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p:cNvSpPr/>
                <p:nvPr/>
              </p:nvSpPr>
              <p:spPr>
                <a:xfrm>
                  <a:off x="4094922" y="3866585"/>
                  <a:ext cx="1215015" cy="445867"/>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p:cNvSpPr/>
                <p:nvPr/>
              </p:nvSpPr>
              <p:spPr>
                <a:xfrm>
                  <a:off x="7275444" y="3862775"/>
                  <a:ext cx="1215015" cy="445867"/>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34"/>
                <p:cNvSpPr/>
                <p:nvPr/>
              </p:nvSpPr>
              <p:spPr>
                <a:xfrm>
                  <a:off x="8335618" y="3862774"/>
                  <a:ext cx="1215015" cy="445867"/>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p:cNvSpPr/>
                <p:nvPr/>
              </p:nvSpPr>
              <p:spPr>
                <a:xfrm>
                  <a:off x="9395792" y="3862773"/>
                  <a:ext cx="1215015" cy="445867"/>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4094922" y="3619067"/>
                <a:ext cx="940904" cy="940904"/>
              </a:xfrm>
              <a:prstGeom prst="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155096" y="3619067"/>
                <a:ext cx="940904" cy="940904"/>
              </a:xfrm>
              <a:prstGeom prst="rect">
                <a:avLst/>
              </a:prstGeom>
              <a:solidFill>
                <a:srgbClr val="F8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BLOCK</a:t>
                </a:r>
              </a:p>
            </p:txBody>
          </p:sp>
          <p:sp>
            <p:nvSpPr>
              <p:cNvPr id="26" name="Rectangle 25"/>
              <p:cNvSpPr/>
              <p:nvPr/>
            </p:nvSpPr>
            <p:spPr>
              <a:xfrm>
                <a:off x="6215270" y="3619067"/>
                <a:ext cx="940904" cy="940904"/>
              </a:xfrm>
              <a:prstGeom prst="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275444" y="3619067"/>
                <a:ext cx="940904" cy="940904"/>
              </a:xfrm>
              <a:prstGeom prst="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335618" y="3619067"/>
                <a:ext cx="940904" cy="940904"/>
              </a:xfrm>
              <a:prstGeom prst="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9395792" y="3619067"/>
                <a:ext cx="940904" cy="940904"/>
              </a:xfrm>
              <a:prstGeom prst="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0455966" y="3619067"/>
                <a:ext cx="940904" cy="940904"/>
              </a:xfrm>
              <a:prstGeom prst="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p:cNvCxnSpPr/>
            <p:nvPr/>
          </p:nvCxnSpPr>
          <p:spPr>
            <a:xfrm flipV="1">
              <a:off x="3290607" y="3384706"/>
              <a:ext cx="7635811" cy="1"/>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9862076" y="3384706"/>
              <a:ext cx="0" cy="234361"/>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703463" y="3384706"/>
              <a:ext cx="0" cy="234361"/>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579695" y="3384706"/>
              <a:ext cx="0" cy="234361"/>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530462" y="3067532"/>
              <a:ext cx="818109" cy="369332"/>
            </a:xfrm>
            <a:prstGeom prst="rect">
              <a:avLst/>
            </a:prstGeom>
            <a:noFill/>
          </p:spPr>
          <p:txBody>
            <a:bodyPr wrap="none" rtlCol="0">
              <a:spAutoFit/>
            </a:bodyPr>
            <a:lstStyle/>
            <a:p>
              <a:pPr algn="ctr"/>
              <a:r>
                <a:rPr lang="en-US" i="1" dirty="0"/>
                <a:t>Newer</a:t>
              </a:r>
            </a:p>
          </p:txBody>
        </p:sp>
        <p:sp>
          <p:nvSpPr>
            <p:cNvPr id="22" name="TextBox 21"/>
            <p:cNvSpPr txBox="1"/>
            <p:nvPr/>
          </p:nvSpPr>
          <p:spPr>
            <a:xfrm>
              <a:off x="3977215" y="3067532"/>
              <a:ext cx="716863" cy="369332"/>
            </a:xfrm>
            <a:prstGeom prst="rect">
              <a:avLst/>
            </a:prstGeom>
            <a:noFill/>
          </p:spPr>
          <p:txBody>
            <a:bodyPr wrap="none" rtlCol="0">
              <a:spAutoFit/>
            </a:bodyPr>
            <a:lstStyle/>
            <a:p>
              <a:pPr algn="ctr"/>
              <a:r>
                <a:rPr lang="en-US" i="1" dirty="0"/>
                <a:t>Older</a:t>
              </a:r>
            </a:p>
          </p:txBody>
        </p:sp>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629" y="340886"/>
            <a:ext cx="1097899" cy="989241"/>
          </a:xfrm>
          <a:prstGeom prst="rect">
            <a:avLst/>
          </a:prstGeom>
        </p:spPr>
      </p:pic>
      <p:sp>
        <p:nvSpPr>
          <p:cNvPr id="37" name="TextBox 36"/>
          <p:cNvSpPr txBox="1"/>
          <p:nvPr/>
        </p:nvSpPr>
        <p:spPr>
          <a:xfrm>
            <a:off x="440250" y="1420228"/>
            <a:ext cx="1032655" cy="246221"/>
          </a:xfrm>
          <a:prstGeom prst="rect">
            <a:avLst/>
          </a:prstGeom>
          <a:noFill/>
        </p:spPr>
        <p:txBody>
          <a:bodyPr wrap="none" rtlCol="0">
            <a:spAutoFit/>
          </a:bodyPr>
          <a:lstStyle/>
          <a:p>
            <a:r>
              <a:rPr lang="en-US" sz="1000" dirty="0"/>
              <a:t>DECENTRALIZED</a:t>
            </a:r>
          </a:p>
        </p:txBody>
      </p:sp>
      <p:sp>
        <p:nvSpPr>
          <p:cNvPr id="38" name="TextBox 37"/>
          <p:cNvSpPr txBox="1"/>
          <p:nvPr/>
        </p:nvSpPr>
        <p:spPr>
          <a:xfrm>
            <a:off x="2857597" y="5264366"/>
            <a:ext cx="4280916" cy="1200329"/>
          </a:xfrm>
          <a:prstGeom prst="rect">
            <a:avLst/>
          </a:prstGeom>
          <a:noFill/>
        </p:spPr>
        <p:txBody>
          <a:bodyPr wrap="none" rtlCol="0">
            <a:spAutoFit/>
          </a:bodyPr>
          <a:lstStyle/>
          <a:p>
            <a:r>
              <a:rPr lang="en-US" dirty="0" err="1"/>
              <a:t>Tx</a:t>
            </a:r>
            <a:r>
              <a:rPr lang="en-US" dirty="0"/>
              <a:t> ID: wgis85cissajr5da7wz3fcnqnhift</a:t>
            </a:r>
          </a:p>
          <a:p>
            <a:r>
              <a:rPr lang="en-US" dirty="0"/>
              <a:t>Sender: w3fn5ujfm3d3r975qjd35jrwd4k5q</a:t>
            </a:r>
          </a:p>
          <a:p>
            <a:r>
              <a:rPr lang="en-US" dirty="0"/>
              <a:t>Receiver: nftic5k8sf4j598wf357jw38956659</a:t>
            </a:r>
          </a:p>
          <a:p>
            <a:r>
              <a:rPr lang="en-US" dirty="0"/>
              <a:t>Amount: 10 BTC</a:t>
            </a:r>
          </a:p>
        </p:txBody>
      </p:sp>
    </p:spTree>
    <p:extLst>
      <p:ext uri="{BB962C8B-B14F-4D97-AF65-F5344CB8AC3E}">
        <p14:creationId xmlns:p14="http://schemas.microsoft.com/office/powerpoint/2010/main" val="1531024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8577098" y="2696686"/>
            <a:ext cx="1716506" cy="1716506"/>
          </a:xfrm>
          <a:prstGeom prst="ellipse">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378143" y="2696686"/>
            <a:ext cx="1716506" cy="1716506"/>
          </a:xfrm>
          <a:prstGeom prst="ellipse">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135143" y="2696686"/>
            <a:ext cx="1716506" cy="1716506"/>
          </a:xfrm>
          <a:prstGeom prst="ellipse">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875729" y="2699545"/>
            <a:ext cx="1716506" cy="1716506"/>
          </a:xfrm>
          <a:prstGeom prst="ellipse">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b="1" dirty="0"/>
              <a:t>Regulatory Compliance and Transparency</a:t>
            </a:r>
          </a:p>
        </p:txBody>
      </p:sp>
      <p:sp>
        <p:nvSpPr>
          <p:cNvPr id="5" name="Oval 14"/>
          <p:cNvSpPr>
            <a:spLocks noChangeArrowheads="1"/>
          </p:cNvSpPr>
          <p:nvPr/>
        </p:nvSpPr>
        <p:spPr bwMode="auto">
          <a:xfrm>
            <a:off x="9435351" y="3596667"/>
            <a:ext cx="104134" cy="106903"/>
          </a:xfrm>
          <a:prstGeom prst="ellipse">
            <a:avLst/>
          </a:prstGeom>
          <a:solidFill>
            <a:srgbClr val="57575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4314" tIns="37157" rIns="74314" bIns="37157" numCol="1" anchor="t" anchorCtr="0" compatLnSpc="1">
            <a:prstTxWarp prst="textNoShape">
              <a:avLst/>
            </a:prstTxWarp>
          </a:bodyPr>
          <a:lstStyle/>
          <a:p>
            <a:endParaRPr lang="id-ID" sz="2926" dirty="0">
              <a:latin typeface="Calibri" charset="0"/>
              <a:ea typeface="Calibri" charset="0"/>
              <a:cs typeface="Calibri" charset="0"/>
            </a:endParaRPr>
          </a:p>
        </p:txBody>
      </p:sp>
      <p:sp>
        <p:nvSpPr>
          <p:cNvPr id="6" name="Freeform 15"/>
          <p:cNvSpPr>
            <a:spLocks noEditPoints="1"/>
          </p:cNvSpPr>
          <p:nvPr/>
        </p:nvSpPr>
        <p:spPr bwMode="auto">
          <a:xfrm>
            <a:off x="9010592" y="3143776"/>
            <a:ext cx="874179" cy="822326"/>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solidFill>
            <a:srgbClr val="57575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4314" tIns="37157" rIns="74314" bIns="37157" numCol="1" anchor="t" anchorCtr="0" compatLnSpc="1">
            <a:prstTxWarp prst="textNoShape">
              <a:avLst/>
            </a:prstTxWarp>
          </a:bodyPr>
          <a:lstStyle/>
          <a:p>
            <a:endParaRPr lang="id-ID" sz="2926" dirty="0">
              <a:latin typeface="Calibri" charset="0"/>
              <a:ea typeface="Calibri" charset="0"/>
              <a:cs typeface="Calibri" charset="0"/>
            </a:endParaRPr>
          </a:p>
        </p:txBody>
      </p:sp>
      <p:pic>
        <p:nvPicPr>
          <p:cNvPr id="7" name="Picture 6" descr="businessman96.emf"/>
          <p:cNvPicPr>
            <a:picLocks noChangeAspect="1"/>
          </p:cNvPicPr>
          <p:nvPr/>
        </p:nvPicPr>
        <p:blipFill>
          <a:blip r:embed="rId3" cstate="email">
            <a:duotone>
              <a:prstClr val="black"/>
              <a:schemeClr val="tx1">
                <a:tint val="45000"/>
                <a:satMod val="400000"/>
              </a:schemeClr>
            </a:duotone>
            <a:lum bright="-40000" contrast="-40000"/>
            <a:extLst>
              <a:ext uri="{28A0092B-C50C-407E-A947-70E740481C1C}">
                <a14:useLocalDpi xmlns:a14="http://schemas.microsoft.com/office/drawing/2010/main" val="0"/>
              </a:ext>
            </a:extLst>
          </a:blip>
          <a:stretch>
            <a:fillRect/>
          </a:stretch>
        </p:blipFill>
        <p:spPr>
          <a:xfrm>
            <a:off x="4457934" y="3022403"/>
            <a:ext cx="1070923" cy="1070923"/>
          </a:xfrm>
          <a:prstGeom prst="rect">
            <a:avLst/>
          </a:prstGeom>
        </p:spPr>
      </p:pic>
      <p:pic>
        <p:nvPicPr>
          <p:cNvPr id="8" name="Picture 7" descr="web25.emf"/>
          <p:cNvPicPr>
            <a:picLocks noChangeAspect="1"/>
          </p:cNvPicPr>
          <p:nvPr/>
        </p:nvPicPr>
        <p:blipFill>
          <a:blip r:embed="rId4" cstate="email">
            <a:duotone>
              <a:prstClr val="black"/>
              <a:schemeClr val="tx1">
                <a:tint val="45000"/>
                <a:satMod val="400000"/>
              </a:schemeClr>
            </a:duotone>
            <a:lum bright="-40000" contrast="-40000"/>
            <a:extLst>
              <a:ext uri="{28A0092B-C50C-407E-A947-70E740481C1C}">
                <a14:useLocalDpi xmlns:a14="http://schemas.microsoft.com/office/drawing/2010/main" val="0"/>
              </a:ext>
            </a:extLst>
          </a:blip>
          <a:stretch>
            <a:fillRect/>
          </a:stretch>
        </p:blipFill>
        <p:spPr>
          <a:xfrm>
            <a:off x="2338427" y="3159384"/>
            <a:ext cx="791110" cy="791110"/>
          </a:xfrm>
          <a:prstGeom prst="rect">
            <a:avLst/>
          </a:prstGeom>
        </p:spPr>
      </p:pic>
      <p:pic>
        <p:nvPicPr>
          <p:cNvPr id="10" name="Picture 9" descr="donate2.emf"/>
          <p:cNvPicPr>
            <a:picLocks noChangeAspect="1"/>
          </p:cNvPicPr>
          <p:nvPr/>
        </p:nvPicPr>
        <p:blipFill>
          <a:blip r:embed="rId5" cstate="email">
            <a:duotone>
              <a:prstClr val="black"/>
              <a:schemeClr val="tx1">
                <a:tint val="45000"/>
                <a:satMod val="400000"/>
              </a:schemeClr>
            </a:duotone>
            <a:lum bright="-40000" contrast="-40000"/>
            <a:extLst>
              <a:ext uri="{28A0092B-C50C-407E-A947-70E740481C1C}">
                <a14:useLocalDpi xmlns:a14="http://schemas.microsoft.com/office/drawing/2010/main" val="0"/>
              </a:ext>
            </a:extLst>
          </a:blip>
          <a:stretch>
            <a:fillRect/>
          </a:stretch>
        </p:blipFill>
        <p:spPr>
          <a:xfrm>
            <a:off x="6782348" y="3079677"/>
            <a:ext cx="959258" cy="959258"/>
          </a:xfrm>
          <a:prstGeom prst="rect">
            <a:avLst/>
          </a:prstGeom>
        </p:spPr>
      </p:pic>
      <p:grpSp>
        <p:nvGrpSpPr>
          <p:cNvPr id="16" name="Group 15"/>
          <p:cNvGrpSpPr/>
          <p:nvPr/>
        </p:nvGrpSpPr>
        <p:grpSpPr>
          <a:xfrm>
            <a:off x="1636702" y="4586108"/>
            <a:ext cx="2194559" cy="1486960"/>
            <a:chOff x="1413149" y="4179496"/>
            <a:chExt cx="1767828" cy="1081933"/>
          </a:xfrm>
        </p:grpSpPr>
        <p:sp>
          <p:nvSpPr>
            <p:cNvPr id="17" name="Text Placeholder 32"/>
            <p:cNvSpPr txBox="1">
              <a:spLocks/>
            </p:cNvSpPr>
            <p:nvPr/>
          </p:nvSpPr>
          <p:spPr>
            <a:xfrm>
              <a:off x="1413149" y="4455669"/>
              <a:ext cx="1767828" cy="80576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1600" dirty="0">
                  <a:latin typeface="Calibri" charset="0"/>
                  <a:ea typeface="Calibri" charset="0"/>
                  <a:cs typeface="Calibri" charset="0"/>
                </a:rPr>
                <a:t>A view key is used to reveal all transactions for a </a:t>
              </a:r>
              <a:r>
                <a:rPr lang="en-US" sz="1600" dirty="0" err="1">
                  <a:latin typeface="Calibri" charset="0"/>
                  <a:ea typeface="Calibri" charset="0"/>
                  <a:cs typeface="Calibri" charset="0"/>
                </a:rPr>
                <a:t>Monero</a:t>
              </a:r>
              <a:r>
                <a:rPr lang="en-US" sz="1600" dirty="0">
                  <a:latin typeface="Calibri" charset="0"/>
                  <a:ea typeface="Calibri" charset="0"/>
                  <a:cs typeface="Calibri" charset="0"/>
                </a:rPr>
                <a:t> account, or just the key for a single transaction</a:t>
              </a:r>
            </a:p>
          </p:txBody>
        </p:sp>
        <p:sp>
          <p:nvSpPr>
            <p:cNvPr id="18" name="Text Placeholder 33"/>
            <p:cNvSpPr txBox="1">
              <a:spLocks/>
            </p:cNvSpPr>
            <p:nvPr/>
          </p:nvSpPr>
          <p:spPr>
            <a:xfrm>
              <a:off x="1413151" y="4179496"/>
              <a:ext cx="1650338"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800" b="1" dirty="0">
                  <a:solidFill>
                    <a:schemeClr val="tx2"/>
                  </a:solidFill>
                  <a:latin typeface="Calibri" charset="0"/>
                  <a:ea typeface="Calibri" charset="0"/>
                  <a:cs typeface="Calibri" charset="0"/>
                </a:rPr>
                <a:t>Transparency</a:t>
              </a:r>
              <a:endParaRPr lang="en-AU" sz="1800" dirty="0">
                <a:solidFill>
                  <a:schemeClr val="tx2"/>
                </a:solidFill>
                <a:latin typeface="Calibri" charset="0"/>
                <a:ea typeface="Calibri" charset="0"/>
                <a:cs typeface="Calibri" charset="0"/>
              </a:endParaRPr>
            </a:p>
          </p:txBody>
        </p:sp>
      </p:grpSp>
      <p:grpSp>
        <p:nvGrpSpPr>
          <p:cNvPr id="19" name="Group 18"/>
          <p:cNvGrpSpPr/>
          <p:nvPr/>
        </p:nvGrpSpPr>
        <p:grpSpPr>
          <a:xfrm>
            <a:off x="3896115" y="4640068"/>
            <a:ext cx="2194560" cy="1758599"/>
            <a:chOff x="1413150" y="4179496"/>
            <a:chExt cx="1650340" cy="1081933"/>
          </a:xfrm>
        </p:grpSpPr>
        <p:sp>
          <p:nvSpPr>
            <p:cNvPr id="20" name="Text Placeholder 32"/>
            <p:cNvSpPr txBox="1">
              <a:spLocks/>
            </p:cNvSpPr>
            <p:nvPr/>
          </p:nvSpPr>
          <p:spPr>
            <a:xfrm>
              <a:off x="1413150" y="4455669"/>
              <a:ext cx="1650340" cy="80576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1600" dirty="0">
                  <a:latin typeface="Calibri" charset="0"/>
                  <a:ea typeface="Calibri" charset="0"/>
                  <a:cs typeface="Calibri" charset="0"/>
                </a:rPr>
                <a:t>View keys can be given to selected parties, or can be made public</a:t>
              </a:r>
            </a:p>
          </p:txBody>
        </p:sp>
        <p:sp>
          <p:nvSpPr>
            <p:cNvPr id="21" name="Text Placeholder 33"/>
            <p:cNvSpPr txBox="1">
              <a:spLocks/>
            </p:cNvSpPr>
            <p:nvPr/>
          </p:nvSpPr>
          <p:spPr>
            <a:xfrm>
              <a:off x="1413151" y="4179496"/>
              <a:ext cx="1650338"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800" b="1" dirty="0">
                  <a:solidFill>
                    <a:schemeClr val="tx2"/>
                  </a:solidFill>
                  <a:latin typeface="Calibri" charset="0"/>
                  <a:ea typeface="Calibri" charset="0"/>
                  <a:cs typeface="Calibri" charset="0"/>
                </a:rPr>
                <a:t>Selected Parties</a:t>
              </a:r>
              <a:endParaRPr lang="en-AU" sz="1800" dirty="0">
                <a:solidFill>
                  <a:schemeClr val="tx2"/>
                </a:solidFill>
                <a:latin typeface="Calibri" charset="0"/>
                <a:ea typeface="Calibri" charset="0"/>
                <a:cs typeface="Calibri" charset="0"/>
              </a:endParaRPr>
            </a:p>
          </p:txBody>
        </p:sp>
      </p:grpSp>
      <p:grpSp>
        <p:nvGrpSpPr>
          <p:cNvPr id="22" name="Group 21"/>
          <p:cNvGrpSpPr/>
          <p:nvPr/>
        </p:nvGrpSpPr>
        <p:grpSpPr>
          <a:xfrm>
            <a:off x="6123754" y="4580931"/>
            <a:ext cx="2194560" cy="1758599"/>
            <a:chOff x="1413150" y="4179496"/>
            <a:chExt cx="1650340" cy="1081933"/>
          </a:xfrm>
        </p:grpSpPr>
        <p:sp>
          <p:nvSpPr>
            <p:cNvPr id="23" name="Text Placeholder 32"/>
            <p:cNvSpPr txBox="1">
              <a:spLocks/>
            </p:cNvSpPr>
            <p:nvPr/>
          </p:nvSpPr>
          <p:spPr>
            <a:xfrm>
              <a:off x="1413150" y="4455669"/>
              <a:ext cx="1650340" cy="80576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1600" dirty="0">
                  <a:latin typeface="Calibri" charset="0"/>
                  <a:ea typeface="Calibri" charset="0"/>
                  <a:cs typeface="Calibri" charset="0"/>
                </a:rPr>
                <a:t>By publishing their view key, charities can invite easy public oversight</a:t>
              </a:r>
            </a:p>
          </p:txBody>
        </p:sp>
        <p:sp>
          <p:nvSpPr>
            <p:cNvPr id="24" name="Text Placeholder 33"/>
            <p:cNvSpPr txBox="1">
              <a:spLocks/>
            </p:cNvSpPr>
            <p:nvPr/>
          </p:nvSpPr>
          <p:spPr>
            <a:xfrm>
              <a:off x="1413151" y="4179496"/>
              <a:ext cx="1650338"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800" b="1" dirty="0">
                  <a:solidFill>
                    <a:schemeClr val="tx2"/>
                  </a:solidFill>
                  <a:latin typeface="Calibri" charset="0"/>
                  <a:ea typeface="Calibri" charset="0"/>
                  <a:cs typeface="Calibri" charset="0"/>
                </a:rPr>
                <a:t>Charities</a:t>
              </a:r>
              <a:endParaRPr lang="en-AU" sz="1800" dirty="0">
                <a:solidFill>
                  <a:schemeClr val="tx2"/>
                </a:solidFill>
                <a:latin typeface="Calibri" charset="0"/>
                <a:ea typeface="Calibri" charset="0"/>
                <a:cs typeface="Calibri" charset="0"/>
              </a:endParaRPr>
            </a:p>
          </p:txBody>
        </p:sp>
      </p:grpSp>
      <p:grpSp>
        <p:nvGrpSpPr>
          <p:cNvPr id="28" name="Group 27"/>
          <p:cNvGrpSpPr/>
          <p:nvPr/>
        </p:nvGrpSpPr>
        <p:grpSpPr>
          <a:xfrm>
            <a:off x="8350403" y="4580931"/>
            <a:ext cx="2194560" cy="1758599"/>
            <a:chOff x="1413150" y="4179496"/>
            <a:chExt cx="1650340" cy="1081933"/>
          </a:xfrm>
        </p:grpSpPr>
        <p:sp>
          <p:nvSpPr>
            <p:cNvPr id="29" name="Text Placeholder 32"/>
            <p:cNvSpPr txBox="1">
              <a:spLocks/>
            </p:cNvSpPr>
            <p:nvPr/>
          </p:nvSpPr>
          <p:spPr>
            <a:xfrm>
              <a:off x="1413150" y="4455669"/>
              <a:ext cx="1650340" cy="80576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1600" dirty="0">
                  <a:latin typeface="Calibri" charset="0"/>
                  <a:ea typeface="Calibri" charset="0"/>
                  <a:cs typeface="Calibri" charset="0"/>
                </a:rPr>
                <a:t>Children can be given their own accounts, and parents can monitor their spending</a:t>
              </a:r>
            </a:p>
          </p:txBody>
        </p:sp>
        <p:sp>
          <p:nvSpPr>
            <p:cNvPr id="30" name="Text Placeholder 33"/>
            <p:cNvSpPr txBox="1">
              <a:spLocks/>
            </p:cNvSpPr>
            <p:nvPr/>
          </p:nvSpPr>
          <p:spPr>
            <a:xfrm>
              <a:off x="1413151" y="4179496"/>
              <a:ext cx="1650338"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800" b="1" dirty="0">
                  <a:solidFill>
                    <a:schemeClr val="tx2"/>
                  </a:solidFill>
                  <a:latin typeface="Calibri" charset="0"/>
                  <a:ea typeface="Calibri" charset="0"/>
                  <a:cs typeface="Calibri" charset="0"/>
                </a:rPr>
                <a:t>Parents</a:t>
              </a:r>
              <a:endParaRPr lang="en-AU" sz="1800" dirty="0">
                <a:solidFill>
                  <a:schemeClr val="tx2"/>
                </a:solidFill>
                <a:latin typeface="Calibri" charset="0"/>
                <a:ea typeface="Calibri" charset="0"/>
                <a:cs typeface="Calibri" charset="0"/>
              </a:endParaRPr>
            </a:p>
          </p:txBody>
        </p:sp>
      </p:grpSp>
      <p:sp>
        <p:nvSpPr>
          <p:cNvPr id="31" name="Title 1"/>
          <p:cNvSpPr txBox="1">
            <a:spLocks/>
          </p:cNvSpPr>
          <p:nvPr/>
        </p:nvSpPr>
        <p:spPr>
          <a:xfrm>
            <a:off x="838200" y="868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dirty="0"/>
              <a:t>(with the View Key)</a:t>
            </a:r>
          </a:p>
        </p:txBody>
      </p:sp>
      <p:sp>
        <p:nvSpPr>
          <p:cNvPr id="25" name="TextBox 24"/>
          <p:cNvSpPr txBox="1"/>
          <p:nvPr/>
        </p:nvSpPr>
        <p:spPr>
          <a:xfrm>
            <a:off x="4827064" y="6624173"/>
            <a:ext cx="2537875" cy="246221"/>
          </a:xfrm>
          <a:prstGeom prst="rect">
            <a:avLst/>
          </a:prstGeom>
          <a:noFill/>
        </p:spPr>
        <p:txBody>
          <a:bodyPr wrap="none" rtlCol="0">
            <a:spAutoFit/>
          </a:bodyPr>
          <a:lstStyle/>
          <a:p>
            <a:pPr algn="ctr"/>
            <a:r>
              <a:rPr lang="en-US" sz="1000" dirty="0"/>
              <a:t>Adapted from Riccardo </a:t>
            </a:r>
            <a:r>
              <a:rPr lang="en-US" sz="1000" dirty="0" err="1"/>
              <a:t>Spagni’s</a:t>
            </a:r>
            <a:r>
              <a:rPr lang="en-US" sz="1000" dirty="0"/>
              <a:t> Presentation</a:t>
            </a:r>
          </a:p>
        </p:txBody>
      </p:sp>
    </p:spTree>
    <p:extLst>
      <p:ext uri="{BB962C8B-B14F-4D97-AF65-F5344CB8AC3E}">
        <p14:creationId xmlns:p14="http://schemas.microsoft.com/office/powerpoint/2010/main" val="11806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2" grpId="0" animBg="1"/>
      <p:bldP spid="11" grpId="0" animBg="1"/>
      <p:bldP spid="2" grpId="0"/>
      <p:bldP spid="5" grpId="0" animBg="1"/>
      <p:bldP spid="6" grpId="0" animBg="1"/>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XMR.TO – Pay Bitcoin Addresses with Monero</a:t>
            </a:r>
          </a:p>
        </p:txBody>
      </p:sp>
      <p:pic>
        <p:nvPicPr>
          <p:cNvPr id="3" name="Picture 2"/>
          <p:cNvPicPr>
            <a:picLocks noChangeAspect="1"/>
          </p:cNvPicPr>
          <p:nvPr/>
        </p:nvPicPr>
        <p:blipFill>
          <a:blip r:embed="rId3"/>
          <a:stretch>
            <a:fillRect/>
          </a:stretch>
        </p:blipFill>
        <p:spPr>
          <a:xfrm>
            <a:off x="1541295" y="1437410"/>
            <a:ext cx="9109409" cy="5115037"/>
          </a:xfrm>
          <a:prstGeom prst="rect">
            <a:avLst/>
          </a:prstGeom>
        </p:spPr>
      </p:pic>
    </p:spTree>
    <p:extLst>
      <p:ext uri="{BB962C8B-B14F-4D97-AF65-F5344CB8AC3E}">
        <p14:creationId xmlns:p14="http://schemas.microsoft.com/office/powerpoint/2010/main" val="34653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12519" y="3492845"/>
            <a:ext cx="914400" cy="914400"/>
            <a:chOff x="1512519" y="3442863"/>
            <a:chExt cx="1475395" cy="1475779"/>
          </a:xfrm>
        </p:grpSpPr>
        <p:grpSp>
          <p:nvGrpSpPr>
            <p:cNvPr id="5" name="Group 4"/>
            <p:cNvGrpSpPr/>
            <p:nvPr/>
          </p:nvGrpSpPr>
          <p:grpSpPr>
            <a:xfrm>
              <a:off x="1512519" y="3442863"/>
              <a:ext cx="1475395" cy="1475779"/>
              <a:chOff x="8335770" y="4766507"/>
              <a:chExt cx="966131" cy="966131"/>
            </a:xfrm>
          </p:grpSpPr>
          <p:sp>
            <p:nvSpPr>
              <p:cNvPr id="7" name="Oval 6"/>
              <p:cNvSpPr/>
              <p:nvPr/>
            </p:nvSpPr>
            <p:spPr bwMode="auto">
              <a:xfrm>
                <a:off x="8392515" y="4823252"/>
                <a:ext cx="852640" cy="852640"/>
              </a:xfrm>
              <a:prstGeom prst="ellipse">
                <a:avLst/>
              </a:prstGeom>
              <a:solidFill>
                <a:srgbClr val="FF4500"/>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926" dirty="0">
                  <a:latin typeface="Calibri" charset="0"/>
                  <a:ea typeface="Calibri" charset="0"/>
                  <a:cs typeface="Calibri" charset="0"/>
                </a:endParaRPr>
              </a:p>
            </p:txBody>
          </p:sp>
          <p:sp>
            <p:nvSpPr>
              <p:cNvPr id="8" name="Oval 7"/>
              <p:cNvSpPr/>
              <p:nvPr/>
            </p:nvSpPr>
            <p:spPr bwMode="auto">
              <a:xfrm>
                <a:off x="8335770" y="4766507"/>
                <a:ext cx="966131" cy="966131"/>
              </a:xfrm>
              <a:prstGeom prst="ellipse">
                <a:avLst/>
              </a:prstGeom>
              <a:noFill/>
              <a:ln w="3175" cmpd="sng">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926" dirty="0">
                  <a:latin typeface="Calibri" charset="0"/>
                  <a:ea typeface="Calibri" charset="0"/>
                  <a:cs typeface="Calibri" charset="0"/>
                </a:endParaRPr>
              </a:p>
            </p:txBody>
          </p:sp>
        </p:grpSp>
        <p:pic>
          <p:nvPicPr>
            <p:cNvPr id="10244" name="Picture 4" descr="https://repo.spydar007.com/packages/images/Reddi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529" y="3738148"/>
              <a:ext cx="831376" cy="83137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pPr algn="ctr"/>
            <a:r>
              <a:rPr lang="en-US" b="1" dirty="0"/>
              <a:t>Thank You!</a:t>
            </a:r>
          </a:p>
        </p:txBody>
      </p:sp>
      <p:grpSp>
        <p:nvGrpSpPr>
          <p:cNvPr id="9" name="Group 8"/>
          <p:cNvGrpSpPr/>
          <p:nvPr/>
        </p:nvGrpSpPr>
        <p:grpSpPr>
          <a:xfrm>
            <a:off x="1514574" y="2350640"/>
            <a:ext cx="914400" cy="914400"/>
            <a:chOff x="1443547" y="8569176"/>
            <a:chExt cx="2973600" cy="3148191"/>
          </a:xfrm>
        </p:grpSpPr>
        <p:grpSp>
          <p:nvGrpSpPr>
            <p:cNvPr id="10" name="Group 9"/>
            <p:cNvGrpSpPr/>
            <p:nvPr/>
          </p:nvGrpSpPr>
          <p:grpSpPr>
            <a:xfrm>
              <a:off x="1443547" y="8569176"/>
              <a:ext cx="2973600" cy="3148191"/>
              <a:chOff x="6503439" y="4743591"/>
              <a:chExt cx="966131" cy="1022856"/>
            </a:xfrm>
          </p:grpSpPr>
          <p:sp>
            <p:nvSpPr>
              <p:cNvPr id="12" name="Oval 11"/>
              <p:cNvSpPr/>
              <p:nvPr/>
            </p:nvSpPr>
            <p:spPr bwMode="auto">
              <a:xfrm>
                <a:off x="6564526" y="4805383"/>
                <a:ext cx="852640" cy="902146"/>
              </a:xfrm>
              <a:prstGeom prst="ellipse">
                <a:avLst/>
              </a:prstGeom>
              <a:solidFill>
                <a:schemeClr val="accent3"/>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926" dirty="0">
                  <a:latin typeface="Calibri" charset="0"/>
                  <a:ea typeface="Calibri" charset="0"/>
                  <a:cs typeface="Calibri" charset="0"/>
                </a:endParaRPr>
              </a:p>
            </p:txBody>
          </p:sp>
          <p:sp>
            <p:nvSpPr>
              <p:cNvPr id="13" name="Oval 12"/>
              <p:cNvSpPr/>
              <p:nvPr/>
            </p:nvSpPr>
            <p:spPr bwMode="auto">
              <a:xfrm>
                <a:off x="6503439" y="4743591"/>
                <a:ext cx="966131" cy="1022856"/>
              </a:xfrm>
              <a:prstGeom prst="ellipse">
                <a:avLst/>
              </a:prstGeom>
              <a:noFill/>
              <a:ln w="3175" cmpd="sng">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926" dirty="0">
                  <a:latin typeface="Calibri" charset="0"/>
                  <a:ea typeface="Calibri" charset="0"/>
                  <a:cs typeface="Calibri" charset="0"/>
                </a:endParaRPr>
              </a:p>
            </p:txBody>
          </p:sp>
        </p:grpSp>
        <p:pic>
          <p:nvPicPr>
            <p:cNvPr id="11" name="Picture 10" descr="domain1.em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59484" y="9359047"/>
              <a:ext cx="1568449" cy="1568450"/>
            </a:xfrm>
            <a:prstGeom prst="rect">
              <a:avLst/>
            </a:prstGeom>
          </p:spPr>
        </p:pic>
      </p:grpSp>
      <p:sp>
        <p:nvSpPr>
          <p:cNvPr id="14" name="Freeform 12"/>
          <p:cNvSpPr/>
          <p:nvPr/>
        </p:nvSpPr>
        <p:spPr bwMode="auto">
          <a:xfrm>
            <a:off x="3291643" y="4710378"/>
            <a:ext cx="7831282" cy="1032235"/>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7157" rIns="37157" spcCol="1270"/>
          <a:lstStyle/>
          <a:p>
            <a:pPr defTabSz="1155662">
              <a:lnSpc>
                <a:spcPct val="90000"/>
              </a:lnSpc>
              <a:spcAft>
                <a:spcPct val="35000"/>
              </a:spcAft>
              <a:defRPr/>
            </a:pPr>
            <a:r>
              <a:rPr lang="en-US" sz="4800" b="1" dirty="0">
                <a:solidFill>
                  <a:schemeClr val="tx1"/>
                </a:solidFill>
                <a:latin typeface="Calibri" charset="0"/>
                <a:ea typeface="Calibri" charset="0"/>
                <a:cs typeface="Calibri" charset="0"/>
              </a:rPr>
              <a:t>monero.stackexchange.com</a:t>
            </a:r>
          </a:p>
        </p:txBody>
      </p:sp>
      <p:sp>
        <p:nvSpPr>
          <p:cNvPr id="15" name="Freeform 29"/>
          <p:cNvSpPr/>
          <p:nvPr/>
        </p:nvSpPr>
        <p:spPr bwMode="auto">
          <a:xfrm>
            <a:off x="3291643" y="2384947"/>
            <a:ext cx="3996261" cy="1032235"/>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7157" rIns="37157" spcCol="1270"/>
          <a:lstStyle/>
          <a:p>
            <a:pPr defTabSz="1155662">
              <a:lnSpc>
                <a:spcPct val="90000"/>
              </a:lnSpc>
              <a:spcAft>
                <a:spcPct val="35000"/>
              </a:spcAft>
              <a:defRPr/>
            </a:pPr>
            <a:r>
              <a:rPr lang="en-US" sz="4800" b="1" dirty="0" err="1">
                <a:solidFill>
                  <a:schemeClr val="tx1"/>
                </a:solidFill>
                <a:latin typeface="Calibri" charset="0"/>
                <a:ea typeface="Calibri" charset="0"/>
                <a:cs typeface="Calibri" charset="0"/>
              </a:rPr>
              <a:t>getmonero.org</a:t>
            </a:r>
            <a:endParaRPr lang="en-US" sz="4800" b="1" dirty="0">
              <a:solidFill>
                <a:schemeClr val="tx1"/>
              </a:solidFill>
              <a:latin typeface="Calibri" charset="0"/>
              <a:ea typeface="Calibri" charset="0"/>
              <a:cs typeface="Calibri" charset="0"/>
            </a:endParaRPr>
          </a:p>
        </p:txBody>
      </p:sp>
      <p:sp>
        <p:nvSpPr>
          <p:cNvPr id="20" name="Freeform 12"/>
          <p:cNvSpPr/>
          <p:nvPr/>
        </p:nvSpPr>
        <p:spPr bwMode="auto">
          <a:xfrm>
            <a:off x="3291643" y="3544767"/>
            <a:ext cx="6128905" cy="1032235"/>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7157" rIns="37157" spcCol="1270"/>
          <a:lstStyle/>
          <a:p>
            <a:pPr defTabSz="1155662">
              <a:lnSpc>
                <a:spcPct val="90000"/>
              </a:lnSpc>
              <a:spcAft>
                <a:spcPct val="35000"/>
              </a:spcAft>
              <a:defRPr/>
            </a:pPr>
            <a:r>
              <a:rPr lang="en-US" sz="4800" b="1" dirty="0">
                <a:solidFill>
                  <a:schemeClr val="tx1"/>
                </a:solidFill>
                <a:latin typeface="Calibri" charset="0"/>
                <a:ea typeface="Calibri" charset="0"/>
                <a:cs typeface="Calibri" charset="0"/>
              </a:rPr>
              <a:t>/r/Monero</a:t>
            </a:r>
          </a:p>
        </p:txBody>
      </p:sp>
      <p:grpSp>
        <p:nvGrpSpPr>
          <p:cNvPr id="4" name="Group 3"/>
          <p:cNvGrpSpPr/>
          <p:nvPr/>
        </p:nvGrpSpPr>
        <p:grpSpPr>
          <a:xfrm>
            <a:off x="1512519" y="4647050"/>
            <a:ext cx="914400" cy="914400"/>
            <a:chOff x="1512519" y="5198633"/>
            <a:chExt cx="1475395" cy="1475779"/>
          </a:xfrm>
        </p:grpSpPr>
        <p:grpSp>
          <p:nvGrpSpPr>
            <p:cNvPr id="17" name="Group 16"/>
            <p:cNvGrpSpPr/>
            <p:nvPr/>
          </p:nvGrpSpPr>
          <p:grpSpPr>
            <a:xfrm>
              <a:off x="1512519" y="5198633"/>
              <a:ext cx="1475395" cy="1475779"/>
              <a:chOff x="8335770" y="4766507"/>
              <a:chExt cx="966131" cy="966131"/>
            </a:xfrm>
          </p:grpSpPr>
          <p:sp>
            <p:nvSpPr>
              <p:cNvPr id="18" name="Oval 17"/>
              <p:cNvSpPr/>
              <p:nvPr/>
            </p:nvSpPr>
            <p:spPr bwMode="auto">
              <a:xfrm>
                <a:off x="8392515" y="4823252"/>
                <a:ext cx="852640" cy="852640"/>
              </a:xfrm>
              <a:prstGeom prst="ellipse">
                <a:avLst/>
              </a:prstGeom>
              <a:solidFill>
                <a:schemeClr val="bg1"/>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926" dirty="0">
                  <a:latin typeface="Calibri" charset="0"/>
                  <a:ea typeface="Calibri" charset="0"/>
                  <a:cs typeface="Calibri" charset="0"/>
                </a:endParaRPr>
              </a:p>
            </p:txBody>
          </p:sp>
          <p:sp>
            <p:nvSpPr>
              <p:cNvPr id="19" name="Oval 18"/>
              <p:cNvSpPr/>
              <p:nvPr/>
            </p:nvSpPr>
            <p:spPr bwMode="auto">
              <a:xfrm>
                <a:off x="8335770" y="4766507"/>
                <a:ext cx="966131" cy="966131"/>
              </a:xfrm>
              <a:prstGeom prst="ellipse">
                <a:avLst/>
              </a:prstGeom>
              <a:noFill/>
              <a:ln w="3175" cmpd="sng">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926" dirty="0">
                  <a:latin typeface="Calibri" charset="0"/>
                  <a:ea typeface="Calibri" charset="0"/>
                  <a:cs typeface="Calibri" charset="0"/>
                </a:endParaRPr>
              </a:p>
            </p:txBody>
          </p:sp>
        </p:grpSp>
        <p:pic>
          <p:nvPicPr>
            <p:cNvPr id="10246" name="Picture 6" descr="Image result for stackexchang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6176" y="5482483"/>
              <a:ext cx="908077" cy="9080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5191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1013366" y="4895034"/>
            <a:ext cx="3407471" cy="369332"/>
          </a:xfrm>
          <a:prstGeom prst="rect">
            <a:avLst/>
          </a:prstGeom>
          <a:noFill/>
        </p:spPr>
        <p:txBody>
          <a:bodyPr wrap="none" rtlCol="0">
            <a:spAutoFit/>
          </a:bodyPr>
          <a:lstStyle/>
          <a:p>
            <a:r>
              <a:rPr lang="en-US" dirty="0"/>
              <a:t>w3fn5ujfm3d3r975qjd35jrwd4k5q</a:t>
            </a:r>
          </a:p>
        </p:txBody>
      </p:sp>
      <p:sp>
        <p:nvSpPr>
          <p:cNvPr id="7" name="Flowchart: Delay 6">
            <a:extLst>
              <a:ext uri="{FF2B5EF4-FFF2-40B4-BE49-F238E27FC236}">
                <a16:creationId xmlns:a16="http://schemas.microsoft.com/office/drawing/2014/main" id="{F2E9A530-2D6A-4A36-BE7C-0953F4ED5B65}"/>
              </a:ext>
            </a:extLst>
          </p:cNvPr>
          <p:cNvSpPr/>
          <p:nvPr/>
        </p:nvSpPr>
        <p:spPr>
          <a:xfrm rot="16200000">
            <a:off x="3433754" y="3526917"/>
            <a:ext cx="1014046" cy="960120"/>
          </a:xfrm>
          <a:prstGeom prst="flowChartDelay">
            <a:avLst/>
          </a:prstGeom>
          <a:solidFill>
            <a:srgbClr val="57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EFED5D75-1A69-45CC-B7B1-5328559571FA}"/>
              </a:ext>
            </a:extLst>
          </p:cNvPr>
          <p:cNvSpPr/>
          <p:nvPr/>
        </p:nvSpPr>
        <p:spPr>
          <a:xfrm>
            <a:off x="3460717" y="2737955"/>
            <a:ext cx="960120" cy="960120"/>
          </a:xfrm>
          <a:prstGeom prst="ellipse">
            <a:avLst/>
          </a:prstGeom>
          <a:solidFill>
            <a:srgbClr val="57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lay 39">
            <a:extLst>
              <a:ext uri="{FF2B5EF4-FFF2-40B4-BE49-F238E27FC236}">
                <a16:creationId xmlns:a16="http://schemas.microsoft.com/office/drawing/2014/main" id="{A29DFA2E-167C-4CB3-9F0A-F10159CB7350}"/>
              </a:ext>
            </a:extLst>
          </p:cNvPr>
          <p:cNvSpPr/>
          <p:nvPr/>
        </p:nvSpPr>
        <p:spPr>
          <a:xfrm rot="16200000">
            <a:off x="7741985" y="3521408"/>
            <a:ext cx="1014046" cy="960120"/>
          </a:xfrm>
          <a:prstGeom prst="flowChartDelay">
            <a:avLst/>
          </a:prstGeom>
          <a:solidFill>
            <a:srgbClr val="57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42477F78-8770-41D0-B949-61867212A69F}"/>
              </a:ext>
            </a:extLst>
          </p:cNvPr>
          <p:cNvSpPr/>
          <p:nvPr/>
        </p:nvSpPr>
        <p:spPr>
          <a:xfrm>
            <a:off x="7768948" y="2732446"/>
            <a:ext cx="960120" cy="960120"/>
          </a:xfrm>
          <a:prstGeom prst="ellipse">
            <a:avLst/>
          </a:prstGeom>
          <a:solidFill>
            <a:srgbClr val="57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62A91F0-0076-4EED-9B95-28B41BBDE1D9}"/>
              </a:ext>
            </a:extLst>
          </p:cNvPr>
          <p:cNvSpPr txBox="1"/>
          <p:nvPr/>
        </p:nvSpPr>
        <p:spPr>
          <a:xfrm>
            <a:off x="3664098" y="2347477"/>
            <a:ext cx="553357" cy="369332"/>
          </a:xfrm>
          <a:prstGeom prst="rect">
            <a:avLst/>
          </a:prstGeom>
          <a:noFill/>
        </p:spPr>
        <p:txBody>
          <a:bodyPr wrap="none" rtlCol="0">
            <a:spAutoFit/>
          </a:bodyPr>
          <a:lstStyle/>
          <a:p>
            <a:r>
              <a:rPr lang="en-US" dirty="0"/>
              <a:t>Bob</a:t>
            </a:r>
          </a:p>
        </p:txBody>
      </p:sp>
      <p:sp>
        <p:nvSpPr>
          <p:cNvPr id="42" name="TextBox 41">
            <a:extLst>
              <a:ext uri="{FF2B5EF4-FFF2-40B4-BE49-F238E27FC236}">
                <a16:creationId xmlns:a16="http://schemas.microsoft.com/office/drawing/2014/main" id="{7EFA21DD-2F23-4733-B438-7DA292D3F4B1}"/>
              </a:ext>
            </a:extLst>
          </p:cNvPr>
          <p:cNvSpPr txBox="1"/>
          <p:nvPr/>
        </p:nvSpPr>
        <p:spPr>
          <a:xfrm>
            <a:off x="7930651" y="2347477"/>
            <a:ext cx="636713" cy="369332"/>
          </a:xfrm>
          <a:prstGeom prst="rect">
            <a:avLst/>
          </a:prstGeom>
          <a:noFill/>
        </p:spPr>
        <p:txBody>
          <a:bodyPr wrap="none" rtlCol="0">
            <a:spAutoFit/>
          </a:bodyPr>
          <a:lstStyle/>
          <a:p>
            <a:r>
              <a:rPr lang="en-US" dirty="0"/>
              <a:t>Alice</a:t>
            </a:r>
          </a:p>
        </p:txBody>
      </p:sp>
      <p:sp>
        <p:nvSpPr>
          <p:cNvPr id="43" name="TextBox 42">
            <a:extLst>
              <a:ext uri="{FF2B5EF4-FFF2-40B4-BE49-F238E27FC236}">
                <a16:creationId xmlns:a16="http://schemas.microsoft.com/office/drawing/2014/main" id="{91E6D5B1-1A26-4085-9CC5-D2975A8FC41C}"/>
              </a:ext>
            </a:extLst>
          </p:cNvPr>
          <p:cNvSpPr txBox="1"/>
          <p:nvPr/>
        </p:nvSpPr>
        <p:spPr>
          <a:xfrm>
            <a:off x="7768948" y="4895034"/>
            <a:ext cx="3365473" cy="369332"/>
          </a:xfrm>
          <a:prstGeom prst="rect">
            <a:avLst/>
          </a:prstGeom>
          <a:noFill/>
        </p:spPr>
        <p:txBody>
          <a:bodyPr wrap="none" rtlCol="0">
            <a:spAutoFit/>
          </a:bodyPr>
          <a:lstStyle/>
          <a:p>
            <a:r>
              <a:rPr lang="en-US" dirty="0"/>
              <a:t>nftic5k8sf4j598wf357jw38956659</a:t>
            </a:r>
          </a:p>
        </p:txBody>
      </p:sp>
      <p:pic>
        <p:nvPicPr>
          <p:cNvPr id="44" name="Picture 43" descr="opened4.emf">
            <a:extLst>
              <a:ext uri="{FF2B5EF4-FFF2-40B4-BE49-F238E27FC236}">
                <a16:creationId xmlns:a16="http://schemas.microsoft.com/office/drawing/2014/main" id="{BD448274-56A2-4FC4-85A1-A620DB34F5FC}"/>
              </a:ext>
            </a:extLst>
          </p:cNvPr>
          <p:cNvPicPr>
            <a:picLocks noChangeAspect="1"/>
          </p:cNvPicPr>
          <p:nvPr/>
        </p:nvPicPr>
        <p:blipFill>
          <a:blip r:embed="rId3" cstate="email">
            <a:lum bright="-40000" contrast="-40000"/>
            <a:extLst>
              <a:ext uri="{28A0092B-C50C-407E-A947-70E740481C1C}">
                <a14:useLocalDpi xmlns:a14="http://schemas.microsoft.com/office/drawing/2010/main" val="0"/>
              </a:ext>
            </a:extLst>
          </a:blip>
          <a:stretch>
            <a:fillRect/>
          </a:stretch>
        </p:blipFill>
        <p:spPr>
          <a:xfrm>
            <a:off x="593442" y="4844551"/>
            <a:ext cx="419924" cy="419815"/>
          </a:xfrm>
          <a:prstGeom prst="rect">
            <a:avLst/>
          </a:prstGeom>
        </p:spPr>
      </p:pic>
      <p:pic>
        <p:nvPicPr>
          <p:cNvPr id="45" name="Picture 44" descr="opened4.emf">
            <a:extLst>
              <a:ext uri="{FF2B5EF4-FFF2-40B4-BE49-F238E27FC236}">
                <a16:creationId xmlns:a16="http://schemas.microsoft.com/office/drawing/2014/main" id="{8EB24FF1-133E-4D46-A909-27962C357E58}"/>
              </a:ext>
            </a:extLst>
          </p:cNvPr>
          <p:cNvPicPr>
            <a:picLocks noChangeAspect="1"/>
          </p:cNvPicPr>
          <p:nvPr/>
        </p:nvPicPr>
        <p:blipFill>
          <a:blip r:embed="rId3" cstate="email">
            <a:lum bright="-40000" contrast="-40000"/>
            <a:extLst>
              <a:ext uri="{28A0092B-C50C-407E-A947-70E740481C1C}">
                <a14:useLocalDpi xmlns:a14="http://schemas.microsoft.com/office/drawing/2010/main" val="0"/>
              </a:ext>
            </a:extLst>
          </a:blip>
          <a:stretch>
            <a:fillRect/>
          </a:stretch>
        </p:blipFill>
        <p:spPr>
          <a:xfrm>
            <a:off x="11134421" y="4844550"/>
            <a:ext cx="419924" cy="419815"/>
          </a:xfrm>
          <a:prstGeom prst="rect">
            <a:avLst/>
          </a:prstGeom>
        </p:spPr>
      </p:pic>
      <p:sp>
        <p:nvSpPr>
          <p:cNvPr id="46" name="Arrow: Right 45">
            <a:extLst>
              <a:ext uri="{FF2B5EF4-FFF2-40B4-BE49-F238E27FC236}">
                <a16:creationId xmlns:a16="http://schemas.microsoft.com/office/drawing/2014/main" id="{1ADE9701-7027-426E-9F73-173C8E72D3E8}"/>
              </a:ext>
            </a:extLst>
          </p:cNvPr>
          <p:cNvSpPr/>
          <p:nvPr/>
        </p:nvSpPr>
        <p:spPr>
          <a:xfrm>
            <a:off x="5488492" y="3494445"/>
            <a:ext cx="1215015" cy="445867"/>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5121B81F-4B8C-41EF-9C38-A4657FE923D7}"/>
              </a:ext>
            </a:extLst>
          </p:cNvPr>
          <p:cNvSpPr txBox="1"/>
          <p:nvPr/>
        </p:nvSpPr>
        <p:spPr>
          <a:xfrm>
            <a:off x="5656071" y="3027840"/>
            <a:ext cx="879856" cy="369332"/>
          </a:xfrm>
          <a:prstGeom prst="rect">
            <a:avLst/>
          </a:prstGeom>
          <a:noFill/>
        </p:spPr>
        <p:txBody>
          <a:bodyPr wrap="none" rtlCol="0">
            <a:spAutoFit/>
          </a:bodyPr>
          <a:lstStyle/>
          <a:p>
            <a:r>
              <a:rPr lang="en-US" dirty="0"/>
              <a:t>0.1 BTC</a:t>
            </a:r>
          </a:p>
        </p:txBody>
      </p:sp>
      <p:sp>
        <p:nvSpPr>
          <p:cNvPr id="10" name="Rectangle 9">
            <a:extLst>
              <a:ext uri="{FF2B5EF4-FFF2-40B4-BE49-F238E27FC236}">
                <a16:creationId xmlns:a16="http://schemas.microsoft.com/office/drawing/2014/main" id="{E0468E1A-6881-4C47-8E04-19A80D8A4007}"/>
              </a:ext>
            </a:extLst>
          </p:cNvPr>
          <p:cNvSpPr/>
          <p:nvPr/>
        </p:nvSpPr>
        <p:spPr>
          <a:xfrm>
            <a:off x="2904670" y="4113981"/>
            <a:ext cx="393691" cy="393691"/>
          </a:xfrm>
          <a:prstGeom prst="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B2D761F-8776-479B-8833-5ECDAB868F68}"/>
              </a:ext>
            </a:extLst>
          </p:cNvPr>
          <p:cNvSpPr/>
          <p:nvPr/>
        </p:nvSpPr>
        <p:spPr>
          <a:xfrm>
            <a:off x="2904670" y="3689551"/>
            <a:ext cx="393691" cy="393691"/>
          </a:xfrm>
          <a:prstGeom prst="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C292F4D-DA8B-45D3-A937-69C405552058}"/>
              </a:ext>
            </a:extLst>
          </p:cNvPr>
          <p:cNvSpPr/>
          <p:nvPr/>
        </p:nvSpPr>
        <p:spPr>
          <a:xfrm>
            <a:off x="2904669" y="3265121"/>
            <a:ext cx="393691" cy="393691"/>
          </a:xfrm>
          <a:prstGeom prst="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6DE8506-8B33-484F-B9BB-3EA4499D5F94}"/>
              </a:ext>
            </a:extLst>
          </p:cNvPr>
          <p:cNvSpPr/>
          <p:nvPr/>
        </p:nvSpPr>
        <p:spPr>
          <a:xfrm>
            <a:off x="2904669" y="2840691"/>
            <a:ext cx="393691" cy="393691"/>
          </a:xfrm>
          <a:prstGeom prst="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12" descr="Image result for bitcoin">
            <a:extLst>
              <a:ext uri="{FF2B5EF4-FFF2-40B4-BE49-F238E27FC236}">
                <a16:creationId xmlns:a16="http://schemas.microsoft.com/office/drawing/2014/main" id="{B978B949-AAE9-4C4C-B899-E167F1C6C9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9824" y="-14176"/>
            <a:ext cx="5172352" cy="258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78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91667E-6 -4.07407E-6 L 0.24544 0.16135 " pathEditMode="relative" rAng="0" ptsTypes="AA">
                                      <p:cBhvr>
                                        <p:cTn id="6" dur="2000" fill="hold"/>
                                        <p:tgtEl>
                                          <p:spTgt spid="50"/>
                                        </p:tgtEl>
                                        <p:attrNameLst>
                                          <p:attrName>ppt_x</p:attrName>
                                          <p:attrName>ppt_y</p:attrName>
                                        </p:attrNameLst>
                                      </p:cBhvr>
                                      <p:rCtr x="12266" y="8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1013366" y="4895034"/>
            <a:ext cx="3407471" cy="369332"/>
          </a:xfrm>
          <a:prstGeom prst="rect">
            <a:avLst/>
          </a:prstGeom>
          <a:noFill/>
        </p:spPr>
        <p:txBody>
          <a:bodyPr wrap="none" rtlCol="0">
            <a:spAutoFit/>
          </a:bodyPr>
          <a:lstStyle/>
          <a:p>
            <a:r>
              <a:rPr lang="en-US" dirty="0"/>
              <a:t>w3fn5ujfm3d3r975qjd35jrwd4k5q</a:t>
            </a:r>
          </a:p>
        </p:txBody>
      </p:sp>
      <p:sp>
        <p:nvSpPr>
          <p:cNvPr id="7" name="Flowchart: Delay 6">
            <a:extLst>
              <a:ext uri="{FF2B5EF4-FFF2-40B4-BE49-F238E27FC236}">
                <a16:creationId xmlns:a16="http://schemas.microsoft.com/office/drawing/2014/main" id="{F2E9A530-2D6A-4A36-BE7C-0953F4ED5B65}"/>
              </a:ext>
            </a:extLst>
          </p:cNvPr>
          <p:cNvSpPr/>
          <p:nvPr/>
        </p:nvSpPr>
        <p:spPr>
          <a:xfrm rot="16200000">
            <a:off x="3433754" y="3526917"/>
            <a:ext cx="1014046" cy="960120"/>
          </a:xfrm>
          <a:prstGeom prst="flowChartDelay">
            <a:avLst/>
          </a:prstGeom>
          <a:solidFill>
            <a:srgbClr val="57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EFED5D75-1A69-45CC-B7B1-5328559571FA}"/>
              </a:ext>
            </a:extLst>
          </p:cNvPr>
          <p:cNvSpPr/>
          <p:nvPr/>
        </p:nvSpPr>
        <p:spPr>
          <a:xfrm>
            <a:off x="3460717" y="2737955"/>
            <a:ext cx="960120" cy="960120"/>
          </a:xfrm>
          <a:prstGeom prst="ellipse">
            <a:avLst/>
          </a:prstGeom>
          <a:solidFill>
            <a:srgbClr val="57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lay 39">
            <a:extLst>
              <a:ext uri="{FF2B5EF4-FFF2-40B4-BE49-F238E27FC236}">
                <a16:creationId xmlns:a16="http://schemas.microsoft.com/office/drawing/2014/main" id="{A29DFA2E-167C-4CB3-9F0A-F10159CB7350}"/>
              </a:ext>
            </a:extLst>
          </p:cNvPr>
          <p:cNvSpPr/>
          <p:nvPr/>
        </p:nvSpPr>
        <p:spPr>
          <a:xfrm rot="16200000">
            <a:off x="7741985" y="3521408"/>
            <a:ext cx="1014046" cy="960120"/>
          </a:xfrm>
          <a:prstGeom prst="flowChartDelay">
            <a:avLst/>
          </a:prstGeom>
          <a:solidFill>
            <a:srgbClr val="57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42477F78-8770-41D0-B949-61867212A69F}"/>
              </a:ext>
            </a:extLst>
          </p:cNvPr>
          <p:cNvSpPr/>
          <p:nvPr/>
        </p:nvSpPr>
        <p:spPr>
          <a:xfrm>
            <a:off x="7768948" y="2732446"/>
            <a:ext cx="960120" cy="960120"/>
          </a:xfrm>
          <a:prstGeom prst="ellipse">
            <a:avLst/>
          </a:prstGeom>
          <a:solidFill>
            <a:srgbClr val="57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62A91F0-0076-4EED-9B95-28B41BBDE1D9}"/>
              </a:ext>
            </a:extLst>
          </p:cNvPr>
          <p:cNvSpPr txBox="1"/>
          <p:nvPr/>
        </p:nvSpPr>
        <p:spPr>
          <a:xfrm>
            <a:off x="3664098" y="2347477"/>
            <a:ext cx="553357" cy="369332"/>
          </a:xfrm>
          <a:prstGeom prst="rect">
            <a:avLst/>
          </a:prstGeom>
          <a:noFill/>
        </p:spPr>
        <p:txBody>
          <a:bodyPr wrap="none" rtlCol="0">
            <a:spAutoFit/>
          </a:bodyPr>
          <a:lstStyle/>
          <a:p>
            <a:r>
              <a:rPr lang="en-US" dirty="0"/>
              <a:t>Bob</a:t>
            </a:r>
          </a:p>
        </p:txBody>
      </p:sp>
      <p:sp>
        <p:nvSpPr>
          <p:cNvPr id="42" name="TextBox 41">
            <a:extLst>
              <a:ext uri="{FF2B5EF4-FFF2-40B4-BE49-F238E27FC236}">
                <a16:creationId xmlns:a16="http://schemas.microsoft.com/office/drawing/2014/main" id="{7EFA21DD-2F23-4733-B438-7DA292D3F4B1}"/>
              </a:ext>
            </a:extLst>
          </p:cNvPr>
          <p:cNvSpPr txBox="1"/>
          <p:nvPr/>
        </p:nvSpPr>
        <p:spPr>
          <a:xfrm>
            <a:off x="7930651" y="2347477"/>
            <a:ext cx="636713" cy="369332"/>
          </a:xfrm>
          <a:prstGeom prst="rect">
            <a:avLst/>
          </a:prstGeom>
          <a:noFill/>
        </p:spPr>
        <p:txBody>
          <a:bodyPr wrap="none" rtlCol="0">
            <a:spAutoFit/>
          </a:bodyPr>
          <a:lstStyle/>
          <a:p>
            <a:r>
              <a:rPr lang="en-US" dirty="0"/>
              <a:t>Alice</a:t>
            </a:r>
          </a:p>
        </p:txBody>
      </p:sp>
      <p:sp>
        <p:nvSpPr>
          <p:cNvPr id="43" name="TextBox 42">
            <a:extLst>
              <a:ext uri="{FF2B5EF4-FFF2-40B4-BE49-F238E27FC236}">
                <a16:creationId xmlns:a16="http://schemas.microsoft.com/office/drawing/2014/main" id="{91E6D5B1-1A26-4085-9CC5-D2975A8FC41C}"/>
              </a:ext>
            </a:extLst>
          </p:cNvPr>
          <p:cNvSpPr txBox="1"/>
          <p:nvPr/>
        </p:nvSpPr>
        <p:spPr>
          <a:xfrm>
            <a:off x="7768948" y="4895034"/>
            <a:ext cx="3365473" cy="369332"/>
          </a:xfrm>
          <a:prstGeom prst="rect">
            <a:avLst/>
          </a:prstGeom>
          <a:noFill/>
        </p:spPr>
        <p:txBody>
          <a:bodyPr wrap="none" rtlCol="0">
            <a:spAutoFit/>
          </a:bodyPr>
          <a:lstStyle/>
          <a:p>
            <a:r>
              <a:rPr lang="en-US" dirty="0"/>
              <a:t>nftic5k8sf4j598wf357jw38956659</a:t>
            </a:r>
          </a:p>
        </p:txBody>
      </p:sp>
      <p:pic>
        <p:nvPicPr>
          <p:cNvPr id="44" name="Picture 43" descr="opened4.emf">
            <a:extLst>
              <a:ext uri="{FF2B5EF4-FFF2-40B4-BE49-F238E27FC236}">
                <a16:creationId xmlns:a16="http://schemas.microsoft.com/office/drawing/2014/main" id="{BD448274-56A2-4FC4-85A1-A620DB34F5FC}"/>
              </a:ext>
            </a:extLst>
          </p:cNvPr>
          <p:cNvPicPr>
            <a:picLocks noChangeAspect="1"/>
          </p:cNvPicPr>
          <p:nvPr/>
        </p:nvPicPr>
        <p:blipFill>
          <a:blip r:embed="rId3" cstate="email">
            <a:lum bright="-40000" contrast="-40000"/>
            <a:extLst>
              <a:ext uri="{28A0092B-C50C-407E-A947-70E740481C1C}">
                <a14:useLocalDpi xmlns:a14="http://schemas.microsoft.com/office/drawing/2010/main" val="0"/>
              </a:ext>
            </a:extLst>
          </a:blip>
          <a:stretch>
            <a:fillRect/>
          </a:stretch>
        </p:blipFill>
        <p:spPr>
          <a:xfrm>
            <a:off x="593442" y="4844551"/>
            <a:ext cx="419924" cy="419815"/>
          </a:xfrm>
          <a:prstGeom prst="rect">
            <a:avLst/>
          </a:prstGeom>
        </p:spPr>
      </p:pic>
      <p:pic>
        <p:nvPicPr>
          <p:cNvPr id="45" name="Picture 44" descr="opened4.emf">
            <a:extLst>
              <a:ext uri="{FF2B5EF4-FFF2-40B4-BE49-F238E27FC236}">
                <a16:creationId xmlns:a16="http://schemas.microsoft.com/office/drawing/2014/main" id="{8EB24FF1-133E-4D46-A909-27962C357E58}"/>
              </a:ext>
            </a:extLst>
          </p:cNvPr>
          <p:cNvPicPr>
            <a:picLocks noChangeAspect="1"/>
          </p:cNvPicPr>
          <p:nvPr/>
        </p:nvPicPr>
        <p:blipFill>
          <a:blip r:embed="rId3" cstate="email">
            <a:lum bright="-40000" contrast="-40000"/>
            <a:extLst>
              <a:ext uri="{28A0092B-C50C-407E-A947-70E740481C1C}">
                <a14:useLocalDpi xmlns:a14="http://schemas.microsoft.com/office/drawing/2010/main" val="0"/>
              </a:ext>
            </a:extLst>
          </a:blip>
          <a:stretch>
            <a:fillRect/>
          </a:stretch>
        </p:blipFill>
        <p:spPr>
          <a:xfrm>
            <a:off x="11134421" y="4844550"/>
            <a:ext cx="419924" cy="419815"/>
          </a:xfrm>
          <a:prstGeom prst="rect">
            <a:avLst/>
          </a:prstGeom>
        </p:spPr>
      </p:pic>
      <p:sp>
        <p:nvSpPr>
          <p:cNvPr id="46" name="Arrow: Right 45">
            <a:extLst>
              <a:ext uri="{FF2B5EF4-FFF2-40B4-BE49-F238E27FC236}">
                <a16:creationId xmlns:a16="http://schemas.microsoft.com/office/drawing/2014/main" id="{1ADE9701-7027-426E-9F73-173C8E72D3E8}"/>
              </a:ext>
            </a:extLst>
          </p:cNvPr>
          <p:cNvSpPr/>
          <p:nvPr/>
        </p:nvSpPr>
        <p:spPr>
          <a:xfrm>
            <a:off x="5488492" y="3494445"/>
            <a:ext cx="1215015" cy="445867"/>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5121B81F-4B8C-41EF-9C38-A4657FE923D7}"/>
              </a:ext>
            </a:extLst>
          </p:cNvPr>
          <p:cNvSpPr txBox="1"/>
          <p:nvPr/>
        </p:nvSpPr>
        <p:spPr>
          <a:xfrm>
            <a:off x="5656071" y="3027840"/>
            <a:ext cx="879856" cy="369332"/>
          </a:xfrm>
          <a:prstGeom prst="rect">
            <a:avLst/>
          </a:prstGeom>
          <a:noFill/>
        </p:spPr>
        <p:txBody>
          <a:bodyPr wrap="none" rtlCol="0">
            <a:spAutoFit/>
          </a:bodyPr>
          <a:lstStyle/>
          <a:p>
            <a:r>
              <a:rPr lang="en-US" dirty="0"/>
              <a:t>0.1 BTC</a:t>
            </a:r>
          </a:p>
        </p:txBody>
      </p:sp>
      <p:sp>
        <p:nvSpPr>
          <p:cNvPr id="10" name="Rectangle 9">
            <a:extLst>
              <a:ext uri="{FF2B5EF4-FFF2-40B4-BE49-F238E27FC236}">
                <a16:creationId xmlns:a16="http://schemas.microsoft.com/office/drawing/2014/main" id="{E0468E1A-6881-4C47-8E04-19A80D8A4007}"/>
              </a:ext>
            </a:extLst>
          </p:cNvPr>
          <p:cNvSpPr/>
          <p:nvPr/>
        </p:nvSpPr>
        <p:spPr>
          <a:xfrm>
            <a:off x="2904670" y="4113981"/>
            <a:ext cx="393691" cy="393691"/>
          </a:xfrm>
          <a:prstGeom prst="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B2D761F-8776-479B-8833-5ECDAB868F68}"/>
              </a:ext>
            </a:extLst>
          </p:cNvPr>
          <p:cNvSpPr/>
          <p:nvPr/>
        </p:nvSpPr>
        <p:spPr>
          <a:xfrm>
            <a:off x="2904670" y="3689551"/>
            <a:ext cx="393691" cy="393691"/>
          </a:xfrm>
          <a:prstGeom prst="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C292F4D-DA8B-45D3-A937-69C405552058}"/>
              </a:ext>
            </a:extLst>
          </p:cNvPr>
          <p:cNvSpPr/>
          <p:nvPr/>
        </p:nvSpPr>
        <p:spPr>
          <a:xfrm>
            <a:off x="2904669" y="3265121"/>
            <a:ext cx="393691" cy="393691"/>
          </a:xfrm>
          <a:prstGeom prst="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26BA5-ABF6-417F-9776-244CABD31B27}"/>
              </a:ext>
            </a:extLst>
          </p:cNvPr>
          <p:cNvSpPr/>
          <p:nvPr/>
        </p:nvSpPr>
        <p:spPr>
          <a:xfrm>
            <a:off x="5898047" y="3940312"/>
            <a:ext cx="393691" cy="393691"/>
          </a:xfrm>
          <a:prstGeom prst="rect">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2" descr="Image result for bitcoin">
            <a:extLst>
              <a:ext uri="{FF2B5EF4-FFF2-40B4-BE49-F238E27FC236}">
                <a16:creationId xmlns:a16="http://schemas.microsoft.com/office/drawing/2014/main" id="{6D79794A-12A5-4E50-AB6C-CA6F57CB25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9824" y="-14176"/>
            <a:ext cx="5172352" cy="258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77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2.08333E-7 -7.40741E-7 L 0.24622 0.02477 " pathEditMode="relative" rAng="0" ptsTypes="AA">
                                      <p:cBhvr>
                                        <p:cTn id="6" dur="2000" fill="hold"/>
                                        <p:tgtEl>
                                          <p:spTgt spid="19"/>
                                        </p:tgtEl>
                                        <p:attrNameLst>
                                          <p:attrName>ppt_x</p:attrName>
                                          <p:attrName>ppt_y</p:attrName>
                                        </p:attrNameLst>
                                      </p:cBhvr>
                                      <p:rCtr x="12305" y="1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12915"/>
          <a:stretch/>
        </p:blipFill>
        <p:spPr>
          <a:xfrm>
            <a:off x="-1" y="0"/>
            <a:ext cx="12192001" cy="6858000"/>
          </a:xfrm>
          <a:prstGeom prst="rect">
            <a:avLst/>
          </a:prstGeom>
        </p:spPr>
      </p:pic>
      <p:sp>
        <p:nvSpPr>
          <p:cNvPr id="4" name="Oval 3"/>
          <p:cNvSpPr/>
          <p:nvPr/>
        </p:nvSpPr>
        <p:spPr>
          <a:xfrm>
            <a:off x="2801677" y="248110"/>
            <a:ext cx="6588643" cy="1559591"/>
          </a:xfrm>
          <a:prstGeom prst="ellipse">
            <a:avLst/>
          </a:prstGeom>
          <a:gradFill flip="none" rotWithShape="1">
            <a:gsLst>
              <a:gs pos="0">
                <a:schemeClr val="tx1"/>
              </a:gs>
              <a:gs pos="100000">
                <a:srgbClr val="183457">
                  <a:alpha val="60000"/>
                </a:srgb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b="1" dirty="0">
                <a:solidFill>
                  <a:srgbClr val="FFFFFF"/>
                </a:solidFill>
              </a:rPr>
              <a:t>Bitcoin is NOT private!</a:t>
            </a:r>
          </a:p>
        </p:txBody>
      </p:sp>
      <p:sp>
        <p:nvSpPr>
          <p:cNvPr id="5" name="Rectangle 4"/>
          <p:cNvSpPr/>
          <p:nvPr/>
        </p:nvSpPr>
        <p:spPr>
          <a:xfrm>
            <a:off x="11493795" y="5560828"/>
            <a:ext cx="698205" cy="999460"/>
          </a:xfrm>
          <a:prstGeom prst="rect">
            <a:avLst/>
          </a:prstGeom>
          <a:solidFill>
            <a:srgbClr val="18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l="89302" t="1959" r="843" b="79106"/>
          <a:stretch/>
        </p:blipFill>
        <p:spPr>
          <a:xfrm>
            <a:off x="106326" y="5727190"/>
            <a:ext cx="1201481" cy="1130810"/>
          </a:xfrm>
          <a:prstGeom prst="rect">
            <a:avLst/>
          </a:prstGeom>
        </p:spPr>
      </p:pic>
    </p:spTree>
    <p:extLst>
      <p:ext uri="{BB962C8B-B14F-4D97-AF65-F5344CB8AC3E}">
        <p14:creationId xmlns:p14="http://schemas.microsoft.com/office/powerpoint/2010/main" val="397297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3BA9D-FBCB-4C96-93E3-A176A2234ADE}"/>
              </a:ext>
            </a:extLst>
          </p:cNvPr>
          <p:cNvSpPr>
            <a:spLocks noGrp="1"/>
          </p:cNvSpPr>
          <p:nvPr>
            <p:ph type="title"/>
          </p:nvPr>
        </p:nvSpPr>
        <p:spPr/>
        <p:txBody>
          <a:bodyPr/>
          <a:lstStyle/>
          <a:p>
            <a:pPr algn="ctr"/>
            <a:r>
              <a:rPr lang="en-US" b="1" dirty="0"/>
              <a:t>Why Privacy Matters</a:t>
            </a:r>
          </a:p>
        </p:txBody>
      </p:sp>
    </p:spTree>
    <p:extLst>
      <p:ext uri="{BB962C8B-B14F-4D97-AF65-F5344CB8AC3E}">
        <p14:creationId xmlns:p14="http://schemas.microsoft.com/office/powerpoint/2010/main" val="2027275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8761038" y="2562787"/>
            <a:ext cx="683478" cy="685460"/>
            <a:chOff x="8070456" y="1782897"/>
            <a:chExt cx="683478" cy="685460"/>
          </a:xfrm>
        </p:grpSpPr>
        <p:pic>
          <p:nvPicPr>
            <p:cNvPr id="59" name="Picture 6" descr="Image result for bitcoin"/>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7338"/>
            <a:stretch/>
          </p:blipFill>
          <p:spPr bwMode="auto">
            <a:xfrm>
              <a:off x="8070456" y="1785732"/>
              <a:ext cx="359479" cy="68262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descr="Image result for bitcoin"/>
            <p:cNvPicPr>
              <a:picLocks noChangeAspect="1" noChangeArrowheads="1"/>
            </p:cNvPicPr>
            <p:nvPr/>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l="52412"/>
            <a:stretch/>
          </p:blipFill>
          <p:spPr bwMode="auto">
            <a:xfrm>
              <a:off x="8428231" y="1782897"/>
              <a:ext cx="324850" cy="68262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 descr="Image result for bitcoin"/>
            <p:cNvPicPr>
              <a:picLocks noChangeAspect="1" noChangeArrowheads="1"/>
            </p:cNvPicPr>
            <p:nvPr/>
          </p:nvPicPr>
          <p:blipFill rotWithShape="1">
            <a:blip r:embed="rId3">
              <a:extLst>
                <a:ext uri="{28A0092B-C50C-407E-A947-70E740481C1C}">
                  <a14:useLocalDpi xmlns:a14="http://schemas.microsoft.com/office/drawing/2010/main" val="0"/>
                </a:ext>
              </a:extLst>
            </a:blip>
            <a:srcRect t="50679" r="47588"/>
            <a:stretch/>
          </p:blipFill>
          <p:spPr bwMode="auto">
            <a:xfrm>
              <a:off x="8070456" y="2130334"/>
              <a:ext cx="357775" cy="336678"/>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 descr="Image result for bitcoin"/>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52287" t="49679"/>
            <a:stretch/>
          </p:blipFill>
          <p:spPr bwMode="auto">
            <a:xfrm>
              <a:off x="8428231" y="2124538"/>
              <a:ext cx="325703" cy="3435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p:cNvGrpSpPr/>
          <p:nvPr/>
        </p:nvGrpSpPr>
        <p:grpSpPr>
          <a:xfrm>
            <a:off x="8758691" y="3502047"/>
            <a:ext cx="683478" cy="685460"/>
            <a:chOff x="8070456" y="1782897"/>
            <a:chExt cx="683478" cy="685460"/>
          </a:xfrm>
        </p:grpSpPr>
        <p:pic>
          <p:nvPicPr>
            <p:cNvPr id="70" name="Picture 6" descr="Image result for bitcoin"/>
            <p:cNvPicPr>
              <a:picLocks noChangeAspect="1" noChangeArrowheads="1"/>
            </p:cNvPicPr>
            <p:nvPr/>
          </p:nvPicPr>
          <p:blipFill rotWithShape="1">
            <a:blip r:embed="rId3">
              <a:extLst>
                <a:ext uri="{28A0092B-C50C-407E-A947-70E740481C1C}">
                  <a14:useLocalDpi xmlns:a14="http://schemas.microsoft.com/office/drawing/2010/main" val="0"/>
                </a:ext>
              </a:extLst>
            </a:blip>
            <a:srcRect r="47338"/>
            <a:stretch/>
          </p:blipFill>
          <p:spPr bwMode="auto">
            <a:xfrm>
              <a:off x="8070456" y="1785732"/>
              <a:ext cx="359479" cy="68262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6" descr="Image result for bitcoin"/>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l="52412"/>
            <a:stretch/>
          </p:blipFill>
          <p:spPr bwMode="auto">
            <a:xfrm>
              <a:off x="8428231" y="1782897"/>
              <a:ext cx="324850" cy="68262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 descr="Image result for bitcoin"/>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t="50679" r="47588"/>
            <a:stretch/>
          </p:blipFill>
          <p:spPr bwMode="auto">
            <a:xfrm>
              <a:off x="8070456" y="2130334"/>
              <a:ext cx="357775" cy="33667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Image result for bitcoin"/>
            <p:cNvPicPr>
              <a:picLocks noChangeAspect="1" noChangeArrowheads="1"/>
            </p:cNvPicPr>
            <p:nvPr/>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l="52287" t="49679"/>
            <a:stretch/>
          </p:blipFill>
          <p:spPr bwMode="auto">
            <a:xfrm>
              <a:off x="8428231" y="2124538"/>
              <a:ext cx="325703" cy="3435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 name="Group 73"/>
          <p:cNvGrpSpPr/>
          <p:nvPr/>
        </p:nvGrpSpPr>
        <p:grpSpPr>
          <a:xfrm>
            <a:off x="8070456" y="4271683"/>
            <a:ext cx="683478" cy="685460"/>
            <a:chOff x="8070456" y="1782897"/>
            <a:chExt cx="683478" cy="685460"/>
          </a:xfrm>
        </p:grpSpPr>
        <p:pic>
          <p:nvPicPr>
            <p:cNvPr id="75" name="Picture 6" descr="Image result for bitcoin"/>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r="47338"/>
            <a:stretch/>
          </p:blipFill>
          <p:spPr bwMode="auto">
            <a:xfrm>
              <a:off x="8070456" y="1785732"/>
              <a:ext cx="359479" cy="68262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 descr="Image result for bitcoin"/>
            <p:cNvPicPr>
              <a:picLocks noChangeAspect="1" noChangeArrowheads="1"/>
            </p:cNvPicPr>
            <p:nvPr/>
          </p:nvPicPr>
          <p:blipFill rotWithShape="1">
            <a:blip r:embed="rId3">
              <a:extLst>
                <a:ext uri="{28A0092B-C50C-407E-A947-70E740481C1C}">
                  <a14:useLocalDpi xmlns:a14="http://schemas.microsoft.com/office/drawing/2010/main" val="0"/>
                </a:ext>
              </a:extLst>
            </a:blip>
            <a:srcRect l="52412"/>
            <a:stretch/>
          </p:blipFill>
          <p:spPr bwMode="auto">
            <a:xfrm>
              <a:off x="8428231" y="1782897"/>
              <a:ext cx="324850" cy="68262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6" descr="Image result for bitcoin"/>
            <p:cNvPicPr>
              <a:picLocks noChangeAspect="1" noChangeArrowheads="1"/>
            </p:cNvPicPr>
            <p:nvPr/>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t="50679" r="47588"/>
            <a:stretch/>
          </p:blipFill>
          <p:spPr bwMode="auto">
            <a:xfrm>
              <a:off x="8070456" y="2130334"/>
              <a:ext cx="357775" cy="33667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Image result for bitcoin"/>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l="52287" t="49679"/>
            <a:stretch/>
          </p:blipFill>
          <p:spPr bwMode="auto">
            <a:xfrm>
              <a:off x="8428231" y="2124538"/>
              <a:ext cx="325703" cy="34350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6" name="Straight Connector 55"/>
          <p:cNvCxnSpPr/>
          <p:nvPr/>
        </p:nvCxnSpPr>
        <p:spPr>
          <a:xfrm>
            <a:off x="1788689" y="3364464"/>
            <a:ext cx="861461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Cloud 30"/>
          <p:cNvSpPr/>
          <p:nvPr/>
        </p:nvSpPr>
        <p:spPr>
          <a:xfrm>
            <a:off x="3542701" y="4721842"/>
            <a:ext cx="5138667" cy="2662991"/>
          </a:xfrm>
          <a:prstGeom prst="clou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b="1" dirty="0"/>
              <a:t>People Started Adding Tools to Bitcoin</a:t>
            </a:r>
          </a:p>
        </p:txBody>
      </p:sp>
      <p:sp>
        <p:nvSpPr>
          <p:cNvPr id="4" name="Flowchart: Manual Operation 3"/>
          <p:cNvSpPr/>
          <p:nvPr/>
        </p:nvSpPr>
        <p:spPr>
          <a:xfrm rot="10800000">
            <a:off x="4569564" y="4957010"/>
            <a:ext cx="3052868" cy="1155029"/>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43072" y="5127206"/>
            <a:ext cx="705852" cy="7058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Alternate Process 8"/>
          <p:cNvSpPr/>
          <p:nvPr/>
        </p:nvSpPr>
        <p:spPr>
          <a:xfrm rot="2208729">
            <a:off x="5823284" y="5432006"/>
            <a:ext cx="545429" cy="96253"/>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638797" y="2057935"/>
            <a:ext cx="914400" cy="1283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Image result for bitco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7566" y="1780790"/>
            <a:ext cx="682625" cy="6826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bitcoin"/>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756291" y="2564205"/>
            <a:ext cx="682625" cy="6826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Image result for bitcoin"/>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2756290" y="3503478"/>
            <a:ext cx="682625" cy="6826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mage result for bitcoin"/>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527566" y="4274385"/>
            <a:ext cx="682625" cy="6826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569563" y="6128082"/>
            <a:ext cx="3052869" cy="374904"/>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655532" y="6224094"/>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569563" y="6502986"/>
            <a:ext cx="3052869" cy="374904"/>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655532" y="6598998"/>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123319" y="6245129"/>
            <a:ext cx="1945356" cy="140810"/>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123319" y="6615694"/>
            <a:ext cx="1945356" cy="140810"/>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1804733" y="4226258"/>
            <a:ext cx="861461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804730" y="2531284"/>
            <a:ext cx="861461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Flowchart: Alternate Process 4"/>
          <p:cNvSpPr/>
          <p:nvPr/>
        </p:nvSpPr>
        <p:spPr>
          <a:xfrm>
            <a:off x="5237746" y="2149642"/>
            <a:ext cx="1716505" cy="2807368"/>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761175">
            <a:off x="4239905" y="2512135"/>
            <a:ext cx="914400" cy="15758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9869766">
            <a:off x="4238525" y="4153227"/>
            <a:ext cx="914400" cy="15758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495292">
            <a:off x="3523712" y="3000685"/>
            <a:ext cx="1554480" cy="15758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21140983">
            <a:off x="3512328" y="3584434"/>
            <a:ext cx="1554480" cy="15758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9270913" flipH="1">
            <a:off x="7121987" y="2516237"/>
            <a:ext cx="914400" cy="15758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12417004" flipH="1">
            <a:off x="7120607" y="4153225"/>
            <a:ext cx="914400" cy="15758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10267143" flipH="1">
            <a:off x="7161609" y="2984972"/>
            <a:ext cx="1554480" cy="15758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11358295" flipH="1">
            <a:off x="7150225" y="3587771"/>
            <a:ext cx="1554480" cy="15758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20560" y="4680572"/>
            <a:ext cx="233691"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720560" y="4461642"/>
            <a:ext cx="233691"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721176" y="4236593"/>
            <a:ext cx="233691"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721176" y="4020735"/>
            <a:ext cx="233691"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588491" y="3796883"/>
            <a:ext cx="365760"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716995" y="3570433"/>
            <a:ext cx="233691"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716995" y="3351503"/>
            <a:ext cx="233691"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717611" y="3126454"/>
            <a:ext cx="233691"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717611" y="2910596"/>
            <a:ext cx="233691"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584926" y="2686744"/>
            <a:ext cx="365760"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716995" y="2473527"/>
            <a:ext cx="233691"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81597" y="2110950"/>
            <a:ext cx="1828800" cy="1283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8070456" y="1782897"/>
            <a:ext cx="683478" cy="685460"/>
            <a:chOff x="8070456" y="1782897"/>
            <a:chExt cx="683478" cy="685460"/>
          </a:xfrm>
        </p:grpSpPr>
        <p:pic>
          <p:nvPicPr>
            <p:cNvPr id="17" name="Picture 6" descr="Image result for bitcoin"/>
            <p:cNvPicPr>
              <a:picLocks noChangeAspect="1" noChangeArrowheads="1"/>
            </p:cNvPicPr>
            <p:nvPr/>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r="47338"/>
            <a:stretch/>
          </p:blipFill>
          <p:spPr bwMode="auto">
            <a:xfrm>
              <a:off x="8070456" y="1785732"/>
              <a:ext cx="359479" cy="68262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Image result for bitcoin"/>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52412"/>
            <a:stretch/>
          </p:blipFill>
          <p:spPr bwMode="auto">
            <a:xfrm>
              <a:off x="8428231" y="1782897"/>
              <a:ext cx="324850" cy="68262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Image result for bitcoin"/>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t="50679" r="47588"/>
            <a:stretch/>
          </p:blipFill>
          <p:spPr bwMode="auto">
            <a:xfrm>
              <a:off x="8070456" y="2130334"/>
              <a:ext cx="357775" cy="33667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Image result for bitcoin"/>
            <p:cNvPicPr>
              <a:picLocks noChangeAspect="1" noChangeArrowheads="1"/>
            </p:cNvPicPr>
            <p:nvPr/>
          </p:nvPicPr>
          <p:blipFill rotWithShape="1">
            <a:blip r:embed="rId3">
              <a:extLst>
                <a:ext uri="{28A0092B-C50C-407E-A947-70E740481C1C}">
                  <a14:useLocalDpi xmlns:a14="http://schemas.microsoft.com/office/drawing/2010/main" val="0"/>
                </a:ext>
              </a:extLst>
            </a:blip>
            <a:srcRect l="52287" t="49679"/>
            <a:stretch/>
          </p:blipFill>
          <p:spPr bwMode="auto">
            <a:xfrm>
              <a:off x="8428231" y="2124538"/>
              <a:ext cx="325703" cy="3435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3969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500"/>
                                        <p:tgtEl>
                                          <p:spTgt spid="4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fade">
                                      <p:cBhvr>
                                        <p:cTn id="74" dur="500"/>
                                        <p:tgtEl>
                                          <p:spTgt spid="5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fade">
                                      <p:cBhvr>
                                        <p:cTn id="77" dur="500"/>
                                        <p:tgtEl>
                                          <p:spTgt spid="5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078"/>
                                        </p:tgtEl>
                                        <p:attrNameLst>
                                          <p:attrName>style.visibility</p:attrName>
                                        </p:attrNameLst>
                                      </p:cBhvr>
                                      <p:to>
                                        <p:strVal val="visible"/>
                                      </p:to>
                                    </p:set>
                                    <p:animEffect transition="in" filter="fade">
                                      <p:cBhvr>
                                        <p:cTn id="85" dur="500"/>
                                        <p:tgtEl>
                                          <p:spTgt spid="3078"/>
                                        </p:tgtEl>
                                      </p:cBhvr>
                                    </p:animEffect>
                                  </p:childTnLst>
                                </p:cTn>
                              </p:par>
                              <p:par>
                                <p:cTn id="86" presetID="10" presetClass="entr" presetSubtype="0" fill="hold" nodeType="with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500"/>
                                        <p:tgtEl>
                                          <p:spTgt spid="14"/>
                                        </p:tgtEl>
                                      </p:cBhvr>
                                    </p:animEffect>
                                  </p:childTnLst>
                                </p:cTn>
                              </p:par>
                              <p:par>
                                <p:cTn id="89" presetID="10" presetClass="entr" presetSubtype="0" fill="hold" nodeType="with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500"/>
                                        <p:tgtEl>
                                          <p:spTgt spid="15"/>
                                        </p:tgtEl>
                                      </p:cBhvr>
                                    </p:animEffect>
                                  </p:childTnLst>
                                </p:cTn>
                              </p:par>
                              <p:par>
                                <p:cTn id="92" presetID="10" presetClass="entr" presetSubtype="0" fill="hold" nodeType="with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fade">
                                      <p:cBhvr>
                                        <p:cTn id="94" dur="500"/>
                                        <p:tgtEl>
                                          <p:spTgt spid="16"/>
                                        </p:tgtEl>
                                      </p:cBhvr>
                                    </p:animEffect>
                                  </p:childTnLst>
                                </p:cTn>
                              </p:par>
                            </p:childTnLst>
                          </p:cTn>
                        </p:par>
                        <p:par>
                          <p:cTn id="95" fill="hold">
                            <p:stCondLst>
                              <p:cond delay="500"/>
                            </p:stCondLst>
                            <p:childTnLst>
                              <p:par>
                                <p:cTn id="96" presetID="22" presetClass="entr" presetSubtype="8" fill="hold" nodeType="after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wipe(left)">
                                      <p:cBhvr>
                                        <p:cTn id="98" dur="500"/>
                                        <p:tgtEl>
                                          <p:spTgt spid="39"/>
                                        </p:tgtEl>
                                      </p:cBhvr>
                                    </p:animEffect>
                                  </p:childTnLst>
                                </p:cTn>
                              </p:par>
                              <p:par>
                                <p:cTn id="99" presetID="22" presetClass="entr" presetSubtype="8" fill="hold" nodeType="with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wipe(left)">
                                      <p:cBhvr>
                                        <p:cTn id="101" dur="500"/>
                                        <p:tgtEl>
                                          <p:spTgt spid="56"/>
                                        </p:tgtEl>
                                      </p:cBhvr>
                                    </p:animEffect>
                                  </p:childTnLst>
                                </p:cTn>
                              </p:par>
                              <p:par>
                                <p:cTn id="102" presetID="22" presetClass="entr" presetSubtype="8" fill="hold" nodeType="with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wipe(left)">
                                      <p:cBhvr>
                                        <p:cTn id="104" dur="500"/>
                                        <p:tgtEl>
                                          <p:spTgt spid="3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10"/>
                                        </p:tgtEl>
                                        <p:attrNameLst>
                                          <p:attrName>style.visibility</p:attrName>
                                        </p:attrNameLst>
                                      </p:cBhvr>
                                      <p:to>
                                        <p:strVal val="visible"/>
                                      </p:to>
                                    </p:set>
                                    <p:animEffect transition="in" filter="wipe(left)">
                                      <p:cBhvr>
                                        <p:cTn id="109" dur="500"/>
                                        <p:tgtEl>
                                          <p:spTgt spid="10"/>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left)">
                                      <p:cBhvr>
                                        <p:cTn id="112" dur="500"/>
                                        <p:tgtEl>
                                          <p:spTgt spid="23"/>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left)">
                                      <p:cBhvr>
                                        <p:cTn id="115" dur="500"/>
                                        <p:tgtEl>
                                          <p:spTgt spid="24"/>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wipe(left)">
                                      <p:cBhvr>
                                        <p:cTn id="118" dur="500"/>
                                        <p:tgtEl>
                                          <p:spTgt spid="22"/>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27"/>
                                        </p:tgtEl>
                                        <p:attrNameLst>
                                          <p:attrName>style.visibility</p:attrName>
                                        </p:attrNameLst>
                                      </p:cBhvr>
                                      <p:to>
                                        <p:strVal val="visible"/>
                                      </p:to>
                                    </p:set>
                                    <p:animEffect transition="in" filter="wipe(left)">
                                      <p:cBhvr>
                                        <p:cTn id="126" dur="500"/>
                                        <p:tgtEl>
                                          <p:spTgt spid="27"/>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28"/>
                                        </p:tgtEl>
                                        <p:attrNameLst>
                                          <p:attrName>style.visibility</p:attrName>
                                        </p:attrNameLst>
                                      </p:cBhvr>
                                      <p:to>
                                        <p:strVal val="visible"/>
                                      </p:to>
                                    </p:set>
                                    <p:animEffect transition="in" filter="wipe(left)">
                                      <p:cBhvr>
                                        <p:cTn id="129" dur="500"/>
                                        <p:tgtEl>
                                          <p:spTgt spid="28"/>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26"/>
                                        </p:tgtEl>
                                        <p:attrNameLst>
                                          <p:attrName>style.visibility</p:attrName>
                                        </p:attrNameLst>
                                      </p:cBhvr>
                                      <p:to>
                                        <p:strVal val="visible"/>
                                      </p:to>
                                    </p:set>
                                    <p:animEffect transition="in" filter="wipe(left)">
                                      <p:cBhvr>
                                        <p:cTn id="132" dur="500"/>
                                        <p:tgtEl>
                                          <p:spTgt spid="26"/>
                                        </p:tgtEl>
                                      </p:cBhvr>
                                    </p:animEffect>
                                  </p:childTnLst>
                                </p:cTn>
                              </p:par>
                            </p:childTnLst>
                          </p:cTn>
                        </p:par>
                        <p:par>
                          <p:cTn id="133" fill="hold">
                            <p:stCondLst>
                              <p:cond delay="500"/>
                            </p:stCondLst>
                            <p:childTnLst>
                              <p:par>
                                <p:cTn id="134" presetID="21" presetClass="entr" presetSubtype="1" fill="hold" nodeType="afterEffect">
                                  <p:stCondLst>
                                    <p:cond delay="0"/>
                                  </p:stCondLst>
                                  <p:childTnLst>
                                    <p:set>
                                      <p:cBhvr>
                                        <p:cTn id="135" dur="1" fill="hold">
                                          <p:stCondLst>
                                            <p:cond delay="0"/>
                                          </p:stCondLst>
                                        </p:cTn>
                                        <p:tgtEl>
                                          <p:spTgt spid="3"/>
                                        </p:tgtEl>
                                        <p:attrNameLst>
                                          <p:attrName>style.visibility</p:attrName>
                                        </p:attrNameLst>
                                      </p:cBhvr>
                                      <p:to>
                                        <p:strVal val="visible"/>
                                      </p:to>
                                    </p:set>
                                    <p:animEffect transition="in" filter="wheel(1)">
                                      <p:cBhvr>
                                        <p:cTn id="136" dur="2000"/>
                                        <p:tgtEl>
                                          <p:spTgt spid="3"/>
                                        </p:tgtEl>
                                      </p:cBhvr>
                                    </p:animEffect>
                                  </p:childTnLst>
                                </p:cTn>
                              </p:par>
                              <p:par>
                                <p:cTn id="137" presetID="21" presetClass="entr" presetSubtype="1" fill="hold" nodeType="withEffect">
                                  <p:stCondLst>
                                    <p:cond delay="0"/>
                                  </p:stCondLst>
                                  <p:childTnLst>
                                    <p:set>
                                      <p:cBhvr>
                                        <p:cTn id="138" dur="1" fill="hold">
                                          <p:stCondLst>
                                            <p:cond delay="0"/>
                                          </p:stCondLst>
                                        </p:cTn>
                                        <p:tgtEl>
                                          <p:spTgt spid="58"/>
                                        </p:tgtEl>
                                        <p:attrNameLst>
                                          <p:attrName>style.visibility</p:attrName>
                                        </p:attrNameLst>
                                      </p:cBhvr>
                                      <p:to>
                                        <p:strVal val="visible"/>
                                      </p:to>
                                    </p:set>
                                    <p:animEffect transition="in" filter="wheel(1)">
                                      <p:cBhvr>
                                        <p:cTn id="139" dur="2000"/>
                                        <p:tgtEl>
                                          <p:spTgt spid="58"/>
                                        </p:tgtEl>
                                      </p:cBhvr>
                                    </p:animEffect>
                                  </p:childTnLst>
                                </p:cTn>
                              </p:par>
                              <p:par>
                                <p:cTn id="140" presetID="21" presetClass="entr" presetSubtype="1" fill="hold" nodeType="withEffect">
                                  <p:stCondLst>
                                    <p:cond delay="0"/>
                                  </p:stCondLst>
                                  <p:childTnLst>
                                    <p:set>
                                      <p:cBhvr>
                                        <p:cTn id="141" dur="1" fill="hold">
                                          <p:stCondLst>
                                            <p:cond delay="0"/>
                                          </p:stCondLst>
                                        </p:cTn>
                                        <p:tgtEl>
                                          <p:spTgt spid="69"/>
                                        </p:tgtEl>
                                        <p:attrNameLst>
                                          <p:attrName>style.visibility</p:attrName>
                                        </p:attrNameLst>
                                      </p:cBhvr>
                                      <p:to>
                                        <p:strVal val="visible"/>
                                      </p:to>
                                    </p:set>
                                    <p:animEffect transition="in" filter="wheel(1)">
                                      <p:cBhvr>
                                        <p:cTn id="142" dur="2000"/>
                                        <p:tgtEl>
                                          <p:spTgt spid="69"/>
                                        </p:tgtEl>
                                      </p:cBhvr>
                                    </p:animEffect>
                                  </p:childTnLst>
                                </p:cTn>
                              </p:par>
                              <p:par>
                                <p:cTn id="143" presetID="21" presetClass="entr" presetSubtype="1" fill="hold" nodeType="withEffect">
                                  <p:stCondLst>
                                    <p:cond delay="0"/>
                                  </p:stCondLst>
                                  <p:childTnLst>
                                    <p:set>
                                      <p:cBhvr>
                                        <p:cTn id="144" dur="1" fill="hold">
                                          <p:stCondLst>
                                            <p:cond delay="0"/>
                                          </p:stCondLst>
                                        </p:cTn>
                                        <p:tgtEl>
                                          <p:spTgt spid="74"/>
                                        </p:tgtEl>
                                        <p:attrNameLst>
                                          <p:attrName>style.visibility</p:attrName>
                                        </p:attrNameLst>
                                      </p:cBhvr>
                                      <p:to>
                                        <p:strVal val="visible"/>
                                      </p:to>
                                    </p:set>
                                    <p:animEffect transition="in" filter="wheel(1)">
                                      <p:cBhvr>
                                        <p:cTn id="145"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4" grpId="0" animBg="1"/>
      <p:bldP spid="8" grpId="0" animBg="1"/>
      <p:bldP spid="9" grpId="0" animBg="1"/>
      <p:bldP spid="12" grpId="0" animBg="1"/>
      <p:bldP spid="11" grpId="0" animBg="1"/>
      <p:bldP spid="13" grpId="0" animBg="1"/>
      <p:bldP spid="32" grpId="0" animBg="1"/>
      <p:bldP spid="33" grpId="0" animBg="1"/>
      <p:bldP spid="21" grpId="0" animBg="1"/>
      <p:bldP spid="35" grpId="0" animBg="1"/>
      <p:bldP spid="5" grpId="0" animBg="1"/>
      <p:bldP spid="10" grpId="0" animBg="1"/>
      <p:bldP spid="22" grpId="0" animBg="1"/>
      <p:bldP spid="23" grpId="0" animBg="1"/>
      <p:bldP spid="24" grpId="0" animBg="1"/>
      <p:bldP spid="25" grpId="0" animBg="1"/>
      <p:bldP spid="26" grpId="0" animBg="1"/>
      <p:bldP spid="27" grpId="0" animBg="1"/>
      <p:bldP spid="28" grpId="0" animBg="1"/>
      <p:bldP spid="34" grpId="0" animBg="1"/>
      <p:bldP spid="42" grpId="0" animBg="1"/>
      <p:bldP spid="43" grpId="0" animBg="1"/>
      <p:bldP spid="44" grpId="0" animBg="1"/>
      <p:bldP spid="45" grpId="0" animBg="1"/>
      <p:bldP spid="51" grpId="0" animBg="1"/>
      <p:bldP spid="52" grpId="0" animBg="1"/>
      <p:bldP spid="53" grpId="0" animBg="1"/>
      <p:bldP spid="54" grpId="0" animBg="1"/>
      <p:bldP spid="55" grpId="0" animBg="1"/>
      <p:bldP spid="5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loud 30"/>
          <p:cNvSpPr/>
          <p:nvPr/>
        </p:nvSpPr>
        <p:spPr>
          <a:xfrm>
            <a:off x="3542701" y="4721842"/>
            <a:ext cx="5138667" cy="2662991"/>
          </a:xfrm>
          <a:prstGeom prst="clou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b="1" dirty="0"/>
              <a:t>People Started Adding Tools to Bitcoin</a:t>
            </a:r>
          </a:p>
        </p:txBody>
      </p:sp>
      <p:sp>
        <p:nvSpPr>
          <p:cNvPr id="4" name="Flowchart: Manual Operation 3"/>
          <p:cNvSpPr/>
          <p:nvPr/>
        </p:nvSpPr>
        <p:spPr>
          <a:xfrm rot="10800000">
            <a:off x="4569564" y="4957010"/>
            <a:ext cx="3052868" cy="1155029"/>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43072" y="5127206"/>
            <a:ext cx="705852" cy="7058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Alternate Process 8"/>
          <p:cNvSpPr/>
          <p:nvPr/>
        </p:nvSpPr>
        <p:spPr>
          <a:xfrm rot="2208729">
            <a:off x="5823284" y="5432006"/>
            <a:ext cx="545429" cy="96253"/>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638797" y="2057935"/>
            <a:ext cx="914400" cy="1283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Image result for bitco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7566" y="1780790"/>
            <a:ext cx="682625" cy="6826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bitcoin"/>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756291" y="2564205"/>
            <a:ext cx="682625" cy="6826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Image result for bitcoin"/>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2756290" y="3503478"/>
            <a:ext cx="682625" cy="6826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mage result for bitcoin"/>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527566" y="4274385"/>
            <a:ext cx="682625" cy="6826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569563" y="6128082"/>
            <a:ext cx="3052869" cy="374904"/>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655532" y="6224094"/>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569563" y="6502986"/>
            <a:ext cx="3052869" cy="374904"/>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655532" y="6598998"/>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123319" y="6245129"/>
            <a:ext cx="1945356" cy="140810"/>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123319" y="6615694"/>
            <a:ext cx="1945356" cy="140810"/>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1804733" y="4226258"/>
            <a:ext cx="861461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788689" y="3364464"/>
            <a:ext cx="861461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804730" y="2531284"/>
            <a:ext cx="861461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Flowchart: Alternate Process 4"/>
          <p:cNvSpPr/>
          <p:nvPr/>
        </p:nvSpPr>
        <p:spPr>
          <a:xfrm>
            <a:off x="5237746" y="2149642"/>
            <a:ext cx="1716505" cy="2807368"/>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761175">
            <a:off x="4239905" y="2512135"/>
            <a:ext cx="914400" cy="157586"/>
          </a:xfrm>
          <a:prstGeom prst="rightArrow">
            <a:avLst/>
          </a:prstGeom>
          <a:solidFill>
            <a:srgbClr val="F8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9869766">
            <a:off x="4238525" y="4153227"/>
            <a:ext cx="914400" cy="15758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495292">
            <a:off x="3523712" y="3000685"/>
            <a:ext cx="1554480" cy="157586"/>
          </a:xfrm>
          <a:prstGeom prst="rightArrow">
            <a:avLst/>
          </a:prstGeom>
          <a:solidFill>
            <a:srgbClr val="F8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21140983">
            <a:off x="3512328" y="3584434"/>
            <a:ext cx="1554480" cy="157586"/>
          </a:xfrm>
          <a:prstGeom prst="rightArrow">
            <a:avLst/>
          </a:prstGeom>
          <a:solidFill>
            <a:srgbClr val="F8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9270913" flipH="1">
            <a:off x="7121987" y="2516237"/>
            <a:ext cx="914400" cy="157586"/>
          </a:xfrm>
          <a:prstGeom prst="rightArrow">
            <a:avLst/>
          </a:prstGeom>
          <a:gradFill flip="none" rotWithShape="1">
            <a:gsLst>
              <a:gs pos="0">
                <a:srgbClr val="00B050"/>
              </a:gs>
              <a:gs pos="43000">
                <a:srgbClr val="F84836"/>
              </a:gs>
              <a:gs pos="100000">
                <a:srgbClr val="F8483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12417004" flipH="1">
            <a:off x="7120607" y="4153225"/>
            <a:ext cx="914400" cy="157586"/>
          </a:xfrm>
          <a:prstGeom prst="rightArrow">
            <a:avLst/>
          </a:prstGeom>
          <a:gradFill>
            <a:gsLst>
              <a:gs pos="0">
                <a:srgbClr val="00B050"/>
              </a:gs>
              <a:gs pos="43000">
                <a:srgbClr val="F84836"/>
              </a:gs>
              <a:gs pos="100000">
                <a:srgbClr val="F848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10267143" flipH="1">
            <a:off x="7161609" y="2984972"/>
            <a:ext cx="1554480" cy="157586"/>
          </a:xfrm>
          <a:prstGeom prst="rightArrow">
            <a:avLst/>
          </a:prstGeom>
          <a:gradFill>
            <a:gsLst>
              <a:gs pos="0">
                <a:srgbClr val="00B050"/>
              </a:gs>
              <a:gs pos="43000">
                <a:srgbClr val="F84836"/>
              </a:gs>
              <a:gs pos="100000">
                <a:srgbClr val="F848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11358295" flipH="1">
            <a:off x="7150225" y="3587771"/>
            <a:ext cx="1554480" cy="157586"/>
          </a:xfrm>
          <a:prstGeom prst="rightArrow">
            <a:avLst/>
          </a:prstGeom>
          <a:gradFill>
            <a:gsLst>
              <a:gs pos="0">
                <a:srgbClr val="00B050"/>
              </a:gs>
              <a:gs pos="43000">
                <a:srgbClr val="F84836"/>
              </a:gs>
              <a:gs pos="100000">
                <a:srgbClr val="F848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20560" y="4680572"/>
            <a:ext cx="233691"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720560" y="4461642"/>
            <a:ext cx="233691"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721176" y="4236593"/>
            <a:ext cx="233691"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721176" y="4020735"/>
            <a:ext cx="233691"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588491" y="3796883"/>
            <a:ext cx="365760"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716995" y="3570433"/>
            <a:ext cx="233691"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716995" y="3351503"/>
            <a:ext cx="233691"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717611" y="3126454"/>
            <a:ext cx="233691"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717611" y="2910596"/>
            <a:ext cx="233691"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584926" y="2686744"/>
            <a:ext cx="365760"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716995" y="2473527"/>
            <a:ext cx="233691"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81597" y="2110950"/>
            <a:ext cx="1828800" cy="1283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8761038" y="2562787"/>
            <a:ext cx="683478" cy="685460"/>
            <a:chOff x="8070456" y="1782897"/>
            <a:chExt cx="683478" cy="685460"/>
          </a:xfrm>
        </p:grpSpPr>
        <p:pic>
          <p:nvPicPr>
            <p:cNvPr id="73" name="Picture 6" descr="Image result for bitcoin"/>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7338"/>
            <a:stretch/>
          </p:blipFill>
          <p:spPr bwMode="auto">
            <a:xfrm>
              <a:off x="8070456" y="1785732"/>
              <a:ext cx="359479" cy="682625"/>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Image result for bitcoin"/>
            <p:cNvPicPr>
              <a:picLocks noChangeAspect="1" noChangeArrowheads="1"/>
            </p:cNvPicPr>
            <p:nvPr/>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l="52412"/>
            <a:stretch/>
          </p:blipFill>
          <p:spPr bwMode="auto">
            <a:xfrm>
              <a:off x="8428231" y="1782897"/>
              <a:ext cx="324850" cy="682625"/>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6" descr="Image result for bitcoin"/>
            <p:cNvPicPr>
              <a:picLocks noChangeAspect="1" noChangeArrowheads="1"/>
            </p:cNvPicPr>
            <p:nvPr/>
          </p:nvPicPr>
          <p:blipFill rotWithShape="1">
            <a:blip r:embed="rId3">
              <a:extLst>
                <a:ext uri="{28A0092B-C50C-407E-A947-70E740481C1C}">
                  <a14:useLocalDpi xmlns:a14="http://schemas.microsoft.com/office/drawing/2010/main" val="0"/>
                </a:ext>
              </a:extLst>
            </a:blip>
            <a:srcRect t="50679" r="47588"/>
            <a:stretch/>
          </p:blipFill>
          <p:spPr bwMode="auto">
            <a:xfrm>
              <a:off x="8070456" y="2130334"/>
              <a:ext cx="357775" cy="336678"/>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 descr="Image result for bitcoin"/>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52287" t="49679"/>
            <a:stretch/>
          </p:blipFill>
          <p:spPr bwMode="auto">
            <a:xfrm>
              <a:off x="8428231" y="2124538"/>
              <a:ext cx="325703" cy="3435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7" name="Group 76"/>
          <p:cNvGrpSpPr/>
          <p:nvPr/>
        </p:nvGrpSpPr>
        <p:grpSpPr>
          <a:xfrm>
            <a:off x="8758691" y="3502047"/>
            <a:ext cx="683478" cy="685460"/>
            <a:chOff x="8070456" y="1782897"/>
            <a:chExt cx="683478" cy="685460"/>
          </a:xfrm>
        </p:grpSpPr>
        <p:pic>
          <p:nvPicPr>
            <p:cNvPr id="78" name="Picture 6" descr="Image result for bitcoin"/>
            <p:cNvPicPr>
              <a:picLocks noChangeAspect="1" noChangeArrowheads="1"/>
            </p:cNvPicPr>
            <p:nvPr/>
          </p:nvPicPr>
          <p:blipFill rotWithShape="1">
            <a:blip r:embed="rId3">
              <a:extLst>
                <a:ext uri="{28A0092B-C50C-407E-A947-70E740481C1C}">
                  <a14:useLocalDpi xmlns:a14="http://schemas.microsoft.com/office/drawing/2010/main" val="0"/>
                </a:ext>
              </a:extLst>
            </a:blip>
            <a:srcRect r="47338"/>
            <a:stretch/>
          </p:blipFill>
          <p:spPr bwMode="auto">
            <a:xfrm>
              <a:off x="8070456" y="1785732"/>
              <a:ext cx="359479" cy="68262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6" descr="Image result for bitcoin"/>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l="52412"/>
            <a:stretch/>
          </p:blipFill>
          <p:spPr bwMode="auto">
            <a:xfrm>
              <a:off x="8428231" y="1782897"/>
              <a:ext cx="324850" cy="682625"/>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6" descr="Image result for bitcoin"/>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t="50679" r="47588"/>
            <a:stretch/>
          </p:blipFill>
          <p:spPr bwMode="auto">
            <a:xfrm>
              <a:off x="8070456" y="2130334"/>
              <a:ext cx="357775" cy="336678"/>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6" descr="Image result for bitcoin"/>
            <p:cNvPicPr>
              <a:picLocks noChangeAspect="1" noChangeArrowheads="1"/>
            </p:cNvPicPr>
            <p:nvPr/>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l="52287" t="49679"/>
            <a:stretch/>
          </p:blipFill>
          <p:spPr bwMode="auto">
            <a:xfrm>
              <a:off x="8428231" y="2124538"/>
              <a:ext cx="325703" cy="3435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2" name="Group 81"/>
          <p:cNvGrpSpPr/>
          <p:nvPr/>
        </p:nvGrpSpPr>
        <p:grpSpPr>
          <a:xfrm>
            <a:off x="8070456" y="4271683"/>
            <a:ext cx="683478" cy="685460"/>
            <a:chOff x="8070456" y="1782897"/>
            <a:chExt cx="683478" cy="685460"/>
          </a:xfrm>
        </p:grpSpPr>
        <p:pic>
          <p:nvPicPr>
            <p:cNvPr id="83" name="Picture 6" descr="Image result for bitcoin"/>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r="47338"/>
            <a:stretch/>
          </p:blipFill>
          <p:spPr bwMode="auto">
            <a:xfrm>
              <a:off x="8070456" y="1785732"/>
              <a:ext cx="359479" cy="68262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6" descr="Image result for bitcoin"/>
            <p:cNvPicPr>
              <a:picLocks noChangeAspect="1" noChangeArrowheads="1"/>
            </p:cNvPicPr>
            <p:nvPr/>
          </p:nvPicPr>
          <p:blipFill rotWithShape="1">
            <a:blip r:embed="rId3">
              <a:extLst>
                <a:ext uri="{28A0092B-C50C-407E-A947-70E740481C1C}">
                  <a14:useLocalDpi xmlns:a14="http://schemas.microsoft.com/office/drawing/2010/main" val="0"/>
                </a:ext>
              </a:extLst>
            </a:blip>
            <a:srcRect l="52412"/>
            <a:stretch/>
          </p:blipFill>
          <p:spPr bwMode="auto">
            <a:xfrm>
              <a:off x="8428231" y="1782897"/>
              <a:ext cx="324850" cy="68262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6" descr="Image result for bitcoin"/>
            <p:cNvPicPr>
              <a:picLocks noChangeAspect="1" noChangeArrowheads="1"/>
            </p:cNvPicPr>
            <p:nvPr/>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t="50679" r="47588"/>
            <a:stretch/>
          </p:blipFill>
          <p:spPr bwMode="auto">
            <a:xfrm>
              <a:off x="8070456" y="2130334"/>
              <a:ext cx="357775" cy="336678"/>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6" descr="Image result for bitcoin"/>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l="52287" t="49679"/>
            <a:stretch/>
          </p:blipFill>
          <p:spPr bwMode="auto">
            <a:xfrm>
              <a:off x="8428231" y="2124538"/>
              <a:ext cx="325703" cy="3435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7" name="Group 86"/>
          <p:cNvGrpSpPr/>
          <p:nvPr/>
        </p:nvGrpSpPr>
        <p:grpSpPr>
          <a:xfrm>
            <a:off x="8070456" y="1782897"/>
            <a:ext cx="683478" cy="685460"/>
            <a:chOff x="8070456" y="1782897"/>
            <a:chExt cx="683478" cy="685460"/>
          </a:xfrm>
        </p:grpSpPr>
        <p:pic>
          <p:nvPicPr>
            <p:cNvPr id="88" name="Picture 6" descr="Image result for bitcoin"/>
            <p:cNvPicPr>
              <a:picLocks noChangeAspect="1" noChangeArrowheads="1"/>
            </p:cNvPicPr>
            <p:nvPr/>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r="47338"/>
            <a:stretch/>
          </p:blipFill>
          <p:spPr bwMode="auto">
            <a:xfrm>
              <a:off x="8070456" y="1785732"/>
              <a:ext cx="359479" cy="682625"/>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6" descr="Image result for bitcoin"/>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52412"/>
            <a:stretch/>
          </p:blipFill>
          <p:spPr bwMode="auto">
            <a:xfrm>
              <a:off x="8428231" y="1782897"/>
              <a:ext cx="324850" cy="682625"/>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6" descr="Image result for bitcoin"/>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t="50679" r="47588"/>
            <a:stretch/>
          </p:blipFill>
          <p:spPr bwMode="auto">
            <a:xfrm>
              <a:off x="8070456" y="2130334"/>
              <a:ext cx="357775" cy="336678"/>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6" descr="Image result for bitcoin"/>
            <p:cNvPicPr>
              <a:picLocks noChangeAspect="1" noChangeArrowheads="1"/>
            </p:cNvPicPr>
            <p:nvPr/>
          </p:nvPicPr>
          <p:blipFill rotWithShape="1">
            <a:blip r:embed="rId3">
              <a:extLst>
                <a:ext uri="{28A0092B-C50C-407E-A947-70E740481C1C}">
                  <a14:useLocalDpi xmlns:a14="http://schemas.microsoft.com/office/drawing/2010/main" val="0"/>
                </a:ext>
              </a:extLst>
            </a:blip>
            <a:srcRect l="52287" t="49679"/>
            <a:stretch/>
          </p:blipFill>
          <p:spPr bwMode="auto">
            <a:xfrm>
              <a:off x="8428231" y="2124538"/>
              <a:ext cx="325703" cy="3435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75062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loud 30"/>
          <p:cNvSpPr/>
          <p:nvPr/>
        </p:nvSpPr>
        <p:spPr>
          <a:xfrm>
            <a:off x="3542701" y="4721842"/>
            <a:ext cx="5138667" cy="2662991"/>
          </a:xfrm>
          <a:prstGeom prst="cloud">
            <a:avLst/>
          </a:prstGeom>
          <a:solidFill>
            <a:srgbClr val="F8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b="1" dirty="0"/>
              <a:t>People Started Adding Tools to Bitcoin</a:t>
            </a:r>
          </a:p>
        </p:txBody>
      </p:sp>
      <p:sp>
        <p:nvSpPr>
          <p:cNvPr id="4" name="Flowchart: Manual Operation 3"/>
          <p:cNvSpPr/>
          <p:nvPr/>
        </p:nvSpPr>
        <p:spPr>
          <a:xfrm rot="10800000">
            <a:off x="4569564" y="4957010"/>
            <a:ext cx="3052868" cy="1155029"/>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43072" y="5127206"/>
            <a:ext cx="705852" cy="7058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Alternate Process 8"/>
          <p:cNvSpPr/>
          <p:nvPr/>
        </p:nvSpPr>
        <p:spPr>
          <a:xfrm rot="2208729">
            <a:off x="5823284" y="5432006"/>
            <a:ext cx="545429" cy="96253"/>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638797" y="2057935"/>
            <a:ext cx="914400" cy="1283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Image result for bitco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7566" y="1780790"/>
            <a:ext cx="682625" cy="6826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bitcoin"/>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756291" y="2564205"/>
            <a:ext cx="682625" cy="6826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Image result for bitcoin"/>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2756290" y="3503478"/>
            <a:ext cx="682625" cy="6826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mage result for bitcoin"/>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527566" y="4274385"/>
            <a:ext cx="682625" cy="6826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569563" y="6128082"/>
            <a:ext cx="3052869" cy="374904"/>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655532" y="6224094"/>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569563" y="6502986"/>
            <a:ext cx="3052869" cy="374904"/>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655532" y="6598998"/>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123319" y="6245129"/>
            <a:ext cx="1945356" cy="140810"/>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123319" y="6615694"/>
            <a:ext cx="1945356" cy="140810"/>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1804733" y="4226258"/>
            <a:ext cx="861461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788689" y="3364464"/>
            <a:ext cx="861461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804730" y="2531284"/>
            <a:ext cx="861461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Flowchart: Alternate Process 4"/>
          <p:cNvSpPr/>
          <p:nvPr/>
        </p:nvSpPr>
        <p:spPr>
          <a:xfrm>
            <a:off x="5237746" y="2149642"/>
            <a:ext cx="1716505" cy="2807368"/>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761175">
            <a:off x="4239905" y="2512135"/>
            <a:ext cx="914400" cy="157586"/>
          </a:xfrm>
          <a:prstGeom prst="rightArrow">
            <a:avLst/>
          </a:prstGeom>
          <a:solidFill>
            <a:srgbClr val="F8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9869766">
            <a:off x="4238525" y="4153227"/>
            <a:ext cx="914400" cy="15758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495292">
            <a:off x="3523712" y="3000685"/>
            <a:ext cx="1554480" cy="157586"/>
          </a:xfrm>
          <a:prstGeom prst="rightArrow">
            <a:avLst/>
          </a:prstGeom>
          <a:solidFill>
            <a:srgbClr val="F8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21140983">
            <a:off x="3512328" y="3584434"/>
            <a:ext cx="1554480" cy="157586"/>
          </a:xfrm>
          <a:prstGeom prst="rightArrow">
            <a:avLst/>
          </a:prstGeom>
          <a:solidFill>
            <a:srgbClr val="F8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20560" y="4680572"/>
            <a:ext cx="233691"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720560" y="4461642"/>
            <a:ext cx="233691"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721176" y="4236593"/>
            <a:ext cx="233691"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721176" y="4020735"/>
            <a:ext cx="233691"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588491" y="3796883"/>
            <a:ext cx="365760"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716995" y="3570433"/>
            <a:ext cx="233691"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716995" y="3351503"/>
            <a:ext cx="233691"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717611" y="3126454"/>
            <a:ext cx="233691"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717611" y="2910596"/>
            <a:ext cx="233691"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584926" y="2686744"/>
            <a:ext cx="365760"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716995" y="2473527"/>
            <a:ext cx="233691"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81597" y="2110950"/>
            <a:ext cx="1828800" cy="1283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24"/>
          <p:cNvSpPr/>
          <p:nvPr/>
        </p:nvSpPr>
        <p:spPr>
          <a:xfrm rot="9270913" flipH="1">
            <a:off x="7121987" y="2516237"/>
            <a:ext cx="914400" cy="157586"/>
          </a:xfrm>
          <a:prstGeom prst="rightArrow">
            <a:avLst/>
          </a:prstGeom>
          <a:gradFill flip="none" rotWithShape="1">
            <a:gsLst>
              <a:gs pos="0">
                <a:srgbClr val="00B050"/>
              </a:gs>
              <a:gs pos="43000">
                <a:srgbClr val="F84836"/>
              </a:gs>
              <a:gs pos="100000">
                <a:srgbClr val="F8483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25"/>
          <p:cNvSpPr/>
          <p:nvPr/>
        </p:nvSpPr>
        <p:spPr>
          <a:xfrm rot="12417004" flipH="1">
            <a:off x="7120607" y="4153225"/>
            <a:ext cx="914400" cy="157586"/>
          </a:xfrm>
          <a:prstGeom prst="rightArrow">
            <a:avLst/>
          </a:prstGeom>
          <a:gradFill>
            <a:gsLst>
              <a:gs pos="0">
                <a:srgbClr val="00B050"/>
              </a:gs>
              <a:gs pos="43000">
                <a:srgbClr val="F84836"/>
              </a:gs>
              <a:gs pos="100000">
                <a:srgbClr val="F848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26"/>
          <p:cNvSpPr/>
          <p:nvPr/>
        </p:nvSpPr>
        <p:spPr>
          <a:xfrm rot="10267143" flipH="1">
            <a:off x="7161609" y="2984972"/>
            <a:ext cx="1554480" cy="157586"/>
          </a:xfrm>
          <a:prstGeom prst="rightArrow">
            <a:avLst/>
          </a:prstGeom>
          <a:gradFill>
            <a:gsLst>
              <a:gs pos="0">
                <a:srgbClr val="00B050"/>
              </a:gs>
              <a:gs pos="43000">
                <a:srgbClr val="F84836"/>
              </a:gs>
              <a:gs pos="100000">
                <a:srgbClr val="F848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ight Arrow 27"/>
          <p:cNvSpPr/>
          <p:nvPr/>
        </p:nvSpPr>
        <p:spPr>
          <a:xfrm rot="11358295" flipH="1">
            <a:off x="7150225" y="3587771"/>
            <a:ext cx="1554480" cy="157586"/>
          </a:xfrm>
          <a:prstGeom prst="rightArrow">
            <a:avLst/>
          </a:prstGeom>
          <a:gradFill>
            <a:gsLst>
              <a:gs pos="0">
                <a:srgbClr val="00B050"/>
              </a:gs>
              <a:gs pos="43000">
                <a:srgbClr val="F84836"/>
              </a:gs>
              <a:gs pos="100000">
                <a:srgbClr val="F848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8761038" y="2562787"/>
            <a:ext cx="683478" cy="685460"/>
            <a:chOff x="8070456" y="1782897"/>
            <a:chExt cx="683478" cy="685460"/>
          </a:xfrm>
        </p:grpSpPr>
        <p:pic>
          <p:nvPicPr>
            <p:cNvPr id="77" name="Picture 6" descr="Image result for bitcoin"/>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7338"/>
            <a:stretch/>
          </p:blipFill>
          <p:spPr bwMode="auto">
            <a:xfrm>
              <a:off x="8070456" y="1785732"/>
              <a:ext cx="359479" cy="682625"/>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Image result for bitcoin"/>
            <p:cNvPicPr>
              <a:picLocks noChangeAspect="1" noChangeArrowheads="1"/>
            </p:cNvPicPr>
            <p:nvPr/>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l="52412"/>
            <a:stretch/>
          </p:blipFill>
          <p:spPr bwMode="auto">
            <a:xfrm>
              <a:off x="8428231" y="1782897"/>
              <a:ext cx="324850" cy="68262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6" descr="Image result for bitcoin"/>
            <p:cNvPicPr>
              <a:picLocks noChangeAspect="1" noChangeArrowheads="1"/>
            </p:cNvPicPr>
            <p:nvPr/>
          </p:nvPicPr>
          <p:blipFill rotWithShape="1">
            <a:blip r:embed="rId3">
              <a:extLst>
                <a:ext uri="{28A0092B-C50C-407E-A947-70E740481C1C}">
                  <a14:useLocalDpi xmlns:a14="http://schemas.microsoft.com/office/drawing/2010/main" val="0"/>
                </a:ext>
              </a:extLst>
            </a:blip>
            <a:srcRect t="50679" r="47588"/>
            <a:stretch/>
          </p:blipFill>
          <p:spPr bwMode="auto">
            <a:xfrm>
              <a:off x="8070456" y="2130334"/>
              <a:ext cx="357775" cy="33667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6" descr="Image result for bitcoin"/>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52287" t="49679"/>
            <a:stretch/>
          </p:blipFill>
          <p:spPr bwMode="auto">
            <a:xfrm>
              <a:off x="8428231" y="2124538"/>
              <a:ext cx="325703" cy="3435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1" name="Group 80"/>
          <p:cNvGrpSpPr/>
          <p:nvPr/>
        </p:nvGrpSpPr>
        <p:grpSpPr>
          <a:xfrm>
            <a:off x="8758691" y="3502047"/>
            <a:ext cx="683478" cy="685460"/>
            <a:chOff x="8070456" y="1782897"/>
            <a:chExt cx="683478" cy="685460"/>
          </a:xfrm>
        </p:grpSpPr>
        <p:pic>
          <p:nvPicPr>
            <p:cNvPr id="82" name="Picture 6" descr="Image result for bitcoin"/>
            <p:cNvPicPr>
              <a:picLocks noChangeAspect="1" noChangeArrowheads="1"/>
            </p:cNvPicPr>
            <p:nvPr/>
          </p:nvPicPr>
          <p:blipFill rotWithShape="1">
            <a:blip r:embed="rId3">
              <a:extLst>
                <a:ext uri="{28A0092B-C50C-407E-A947-70E740481C1C}">
                  <a14:useLocalDpi xmlns:a14="http://schemas.microsoft.com/office/drawing/2010/main" val="0"/>
                </a:ext>
              </a:extLst>
            </a:blip>
            <a:srcRect r="47338"/>
            <a:stretch/>
          </p:blipFill>
          <p:spPr bwMode="auto">
            <a:xfrm>
              <a:off x="8070456" y="1785732"/>
              <a:ext cx="359479" cy="68262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6" descr="Image result for bitcoin"/>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l="52412"/>
            <a:stretch/>
          </p:blipFill>
          <p:spPr bwMode="auto">
            <a:xfrm>
              <a:off x="8428231" y="1782897"/>
              <a:ext cx="324850" cy="68262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6" descr="Image result for bitcoin"/>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t="50679" r="47588"/>
            <a:stretch/>
          </p:blipFill>
          <p:spPr bwMode="auto">
            <a:xfrm>
              <a:off x="8070456" y="2130334"/>
              <a:ext cx="357775" cy="336678"/>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6" descr="Image result for bitcoin"/>
            <p:cNvPicPr>
              <a:picLocks noChangeAspect="1" noChangeArrowheads="1"/>
            </p:cNvPicPr>
            <p:nvPr/>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l="52287" t="49679"/>
            <a:stretch/>
          </p:blipFill>
          <p:spPr bwMode="auto">
            <a:xfrm>
              <a:off x="8428231" y="2124538"/>
              <a:ext cx="325703" cy="3435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6" name="Group 85"/>
          <p:cNvGrpSpPr/>
          <p:nvPr/>
        </p:nvGrpSpPr>
        <p:grpSpPr>
          <a:xfrm>
            <a:off x="8070456" y="4271683"/>
            <a:ext cx="683478" cy="685460"/>
            <a:chOff x="8070456" y="1782897"/>
            <a:chExt cx="683478" cy="685460"/>
          </a:xfrm>
        </p:grpSpPr>
        <p:pic>
          <p:nvPicPr>
            <p:cNvPr id="87" name="Picture 6" descr="Image result for bitcoin"/>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r="47338"/>
            <a:stretch/>
          </p:blipFill>
          <p:spPr bwMode="auto">
            <a:xfrm>
              <a:off x="8070456" y="1785732"/>
              <a:ext cx="359479" cy="68262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6" descr="Image result for bitcoin"/>
            <p:cNvPicPr>
              <a:picLocks noChangeAspect="1" noChangeArrowheads="1"/>
            </p:cNvPicPr>
            <p:nvPr/>
          </p:nvPicPr>
          <p:blipFill rotWithShape="1">
            <a:blip r:embed="rId3">
              <a:extLst>
                <a:ext uri="{28A0092B-C50C-407E-A947-70E740481C1C}">
                  <a14:useLocalDpi xmlns:a14="http://schemas.microsoft.com/office/drawing/2010/main" val="0"/>
                </a:ext>
              </a:extLst>
            </a:blip>
            <a:srcRect l="52412"/>
            <a:stretch/>
          </p:blipFill>
          <p:spPr bwMode="auto">
            <a:xfrm>
              <a:off x="8428231" y="1782897"/>
              <a:ext cx="324850" cy="682625"/>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6" descr="Image result for bitcoin"/>
            <p:cNvPicPr>
              <a:picLocks noChangeAspect="1" noChangeArrowheads="1"/>
            </p:cNvPicPr>
            <p:nvPr/>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t="50679" r="47588"/>
            <a:stretch/>
          </p:blipFill>
          <p:spPr bwMode="auto">
            <a:xfrm>
              <a:off x="8070456" y="2130334"/>
              <a:ext cx="357775" cy="33667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6" descr="Image result for bitcoin"/>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l="52287" t="49679"/>
            <a:stretch/>
          </p:blipFill>
          <p:spPr bwMode="auto">
            <a:xfrm>
              <a:off x="8428231" y="2124538"/>
              <a:ext cx="325703" cy="3435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1" name="Group 90"/>
          <p:cNvGrpSpPr/>
          <p:nvPr/>
        </p:nvGrpSpPr>
        <p:grpSpPr>
          <a:xfrm>
            <a:off x="8070456" y="1782897"/>
            <a:ext cx="683478" cy="685460"/>
            <a:chOff x="8070456" y="1782897"/>
            <a:chExt cx="683478" cy="685460"/>
          </a:xfrm>
        </p:grpSpPr>
        <p:pic>
          <p:nvPicPr>
            <p:cNvPr id="92" name="Picture 6" descr="Image result for bitcoin"/>
            <p:cNvPicPr>
              <a:picLocks noChangeAspect="1" noChangeArrowheads="1"/>
            </p:cNvPicPr>
            <p:nvPr/>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r="47338"/>
            <a:stretch/>
          </p:blipFill>
          <p:spPr bwMode="auto">
            <a:xfrm>
              <a:off x="8070456" y="1785732"/>
              <a:ext cx="359479" cy="682625"/>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6" descr="Image result for bitcoin"/>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52412"/>
            <a:stretch/>
          </p:blipFill>
          <p:spPr bwMode="auto">
            <a:xfrm>
              <a:off x="8428231" y="1782897"/>
              <a:ext cx="324850" cy="68262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6" descr="Image result for bitcoin"/>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t="50679" r="47588"/>
            <a:stretch/>
          </p:blipFill>
          <p:spPr bwMode="auto">
            <a:xfrm>
              <a:off x="8070456" y="2130334"/>
              <a:ext cx="357775" cy="33667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6" descr="Image result for bitcoin"/>
            <p:cNvPicPr>
              <a:picLocks noChangeAspect="1" noChangeArrowheads="1"/>
            </p:cNvPicPr>
            <p:nvPr/>
          </p:nvPicPr>
          <p:blipFill rotWithShape="1">
            <a:blip r:embed="rId3">
              <a:extLst>
                <a:ext uri="{28A0092B-C50C-407E-A947-70E740481C1C}">
                  <a14:useLocalDpi xmlns:a14="http://schemas.microsoft.com/office/drawing/2010/main" val="0"/>
                </a:ext>
              </a:extLst>
            </a:blip>
            <a:srcRect l="52287" t="49679"/>
            <a:stretch/>
          </p:blipFill>
          <p:spPr bwMode="auto">
            <a:xfrm>
              <a:off x="8428231" y="2124538"/>
              <a:ext cx="325703" cy="3435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1378226" y="4937739"/>
            <a:ext cx="1595583" cy="1595583"/>
            <a:chOff x="1378226" y="4937739"/>
            <a:chExt cx="1595583" cy="1595583"/>
          </a:xfrm>
        </p:grpSpPr>
        <p:sp>
          <p:nvSpPr>
            <p:cNvPr id="3" name="Oval 2"/>
            <p:cNvSpPr/>
            <p:nvPr/>
          </p:nvSpPr>
          <p:spPr>
            <a:xfrm>
              <a:off x="1378226" y="4937739"/>
              <a:ext cx="1595583" cy="1595583"/>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2160105" y="5775287"/>
              <a:ext cx="384312" cy="0"/>
            </a:xfrm>
            <a:prstGeom prst="straightConnector1">
              <a:avLst/>
            </a:prstGeom>
            <a:ln w="762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2160105" y="5166963"/>
              <a:ext cx="0" cy="651129"/>
            </a:xfrm>
            <a:prstGeom prst="straightConnector1">
              <a:avLst/>
            </a:prstGeom>
            <a:ln w="762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296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10350</TotalTime>
  <Words>3184</Words>
  <Application>Microsoft Office PowerPoint</Application>
  <PresentationFormat>Widescreen</PresentationFormat>
  <Paragraphs>234</Paragraphs>
  <Slides>22</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Bitcoin is NOT private!</vt:lpstr>
      <vt:lpstr>Why Privacy Matters</vt:lpstr>
      <vt:lpstr>People Started Adding Tools to Bitcoin</vt:lpstr>
      <vt:lpstr>People Started Adding Tools to Bitcoin</vt:lpstr>
      <vt:lpstr>People Started Adding Tools to Bitcoin</vt:lpstr>
      <vt:lpstr>The Monero Difference</vt:lpstr>
      <vt:lpstr>Ring Signatures &amp; RingCT</vt:lpstr>
      <vt:lpstr>Ring Signatures &amp; RingCT</vt:lpstr>
      <vt:lpstr>Ring Signatures &amp; RingCT</vt:lpstr>
      <vt:lpstr>Ring Signatures &amp; RingCT</vt:lpstr>
      <vt:lpstr>PowerPoint Presentation</vt:lpstr>
      <vt:lpstr>PowerPoint Presentation</vt:lpstr>
      <vt:lpstr>Stealth Addresses</vt:lpstr>
      <vt:lpstr>Summary</vt:lpstr>
      <vt:lpstr>The Infamous GUI</vt:lpstr>
      <vt:lpstr>Regulatory Compliance and Transparency</vt:lpstr>
      <vt:lpstr>XMR.TO – Pay Bitcoin Addresses with Monero</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Ehrenhofer</dc:creator>
  <cp:lastModifiedBy>Justin Ehrenhofer</cp:lastModifiedBy>
  <cp:revision>430</cp:revision>
  <cp:lastPrinted>2017-08-17T21:19:45Z</cp:lastPrinted>
  <dcterms:created xsi:type="dcterms:W3CDTF">2017-03-04T17:33:52Z</dcterms:created>
  <dcterms:modified xsi:type="dcterms:W3CDTF">2017-11-08T21:42:33Z</dcterms:modified>
</cp:coreProperties>
</file>